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61" r:id="rId4"/>
    <p:sldId id="297" r:id="rId5"/>
    <p:sldId id="259" r:id="rId6"/>
    <p:sldId id="298" r:id="rId7"/>
    <p:sldId id="279" r:id="rId8"/>
    <p:sldId id="270" r:id="rId9"/>
    <p:sldId id="263" r:id="rId10"/>
    <p:sldId id="274" r:id="rId11"/>
    <p:sldId id="275" r:id="rId12"/>
    <p:sldId id="266" r:id="rId13"/>
    <p:sldId id="265" r:id="rId14"/>
    <p:sldId id="277" r:id="rId15"/>
    <p:sldId id="268" r:id="rId16"/>
    <p:sldId id="271" r:id="rId17"/>
    <p:sldId id="264" r:id="rId18"/>
    <p:sldId id="278" r:id="rId19"/>
    <p:sldId id="276" r:id="rId20"/>
    <p:sldId id="267" r:id="rId21"/>
    <p:sldId id="287" r:id="rId22"/>
    <p:sldId id="295" r:id="rId23"/>
    <p:sldId id="272" r:id="rId24"/>
    <p:sldId id="283" r:id="rId25"/>
    <p:sldId id="282" r:id="rId26"/>
    <p:sldId id="284" r:id="rId27"/>
    <p:sldId id="285" r:id="rId28"/>
    <p:sldId id="286" r:id="rId29"/>
    <p:sldId id="289" r:id="rId30"/>
    <p:sldId id="291" r:id="rId31"/>
    <p:sldId id="293"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F0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9" autoAdjust="0"/>
    <p:restoredTop sz="94660"/>
  </p:normalViewPr>
  <p:slideViewPr>
    <p:cSldViewPr snapToGrid="0">
      <p:cViewPr>
        <p:scale>
          <a:sx n="50" d="100"/>
          <a:sy n="50" d="100"/>
        </p:scale>
        <p:origin x="-1468" y="-4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C77A2C-3403-40F3-A768-0422A4EC90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518759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77A2C-3403-40F3-A768-0422A4EC90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297689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77A2C-3403-40F3-A768-0422A4EC90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36319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77A2C-3403-40F3-A768-0422A4EC90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185273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C77A2C-3403-40F3-A768-0422A4EC90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314202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C77A2C-3403-40F3-A768-0422A4EC90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417899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C77A2C-3403-40F3-A768-0422A4EC9009}"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18720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C77A2C-3403-40F3-A768-0422A4EC9009}"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266681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77A2C-3403-40F3-A768-0422A4EC9009}"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337509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C77A2C-3403-40F3-A768-0422A4EC90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90492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C77A2C-3403-40F3-A768-0422A4EC90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0A4C6-8577-46E1-89F6-F31A48DD0671}" type="slidenum">
              <a:rPr lang="en-US" smtClean="0"/>
              <a:t>‹#›</a:t>
            </a:fld>
            <a:endParaRPr lang="en-US"/>
          </a:p>
        </p:txBody>
      </p:sp>
    </p:spTree>
    <p:extLst>
      <p:ext uri="{BB962C8B-B14F-4D97-AF65-F5344CB8AC3E}">
        <p14:creationId xmlns:p14="http://schemas.microsoft.com/office/powerpoint/2010/main" val="244010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77A2C-3403-40F3-A768-0422A4EC9009}"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0A4C6-8577-46E1-89F6-F31A48DD0671}" type="slidenum">
              <a:rPr lang="en-US" smtClean="0"/>
              <a:t>‹#›</a:t>
            </a:fld>
            <a:endParaRPr lang="en-US"/>
          </a:p>
        </p:txBody>
      </p:sp>
    </p:spTree>
    <p:extLst>
      <p:ext uri="{BB962C8B-B14F-4D97-AF65-F5344CB8AC3E}">
        <p14:creationId xmlns:p14="http://schemas.microsoft.com/office/powerpoint/2010/main" val="1695709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1026" name="Picture 2" descr="C:\Users\Admin\Desktop\d5659a703b3f430db376c5cd13b960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7632" y="200723"/>
            <a:ext cx="6526210" cy="830997"/>
          </a:xfrm>
          <a:prstGeom prst="rect">
            <a:avLst/>
          </a:prstGeom>
          <a:noFill/>
        </p:spPr>
        <p:txBody>
          <a:bodyPr wrap="none" rtlCol="0">
            <a:spAutoFit/>
          </a:bodyPr>
          <a:lstStyle/>
          <a:p>
            <a:pPr algn="ctr"/>
            <a:r>
              <a:rPr lang="en-US" sz="2400" b="1" dirty="0" smtClean="0">
                <a:solidFill>
                  <a:srgbClr val="2F0DFB"/>
                </a:solidFill>
                <a:latin typeface="Times New Roman" panose="02020603050405020304" pitchFamily="18" charset="0"/>
                <a:cs typeface="Times New Roman" panose="02020603050405020304" pitchFamily="18" charset="0"/>
              </a:rPr>
              <a:t>UBND PHƯỜNG ĐÔNG GIA NGHĨA</a:t>
            </a:r>
          </a:p>
          <a:p>
            <a:pPr algn="ctr"/>
            <a:r>
              <a:rPr lang="en-US" sz="2400" b="1" dirty="0" smtClean="0">
                <a:solidFill>
                  <a:srgbClr val="2F0DFB"/>
                </a:solidFill>
                <a:latin typeface="Times New Roman" panose="02020603050405020304" pitchFamily="18" charset="0"/>
                <a:cs typeface="Times New Roman" panose="02020603050405020304" pitchFamily="18" charset="0"/>
              </a:rPr>
              <a:t>LIÊN ĐỘI </a:t>
            </a:r>
            <a:r>
              <a:rPr lang="en-US" sz="2400" b="1" u="sng" dirty="0" smtClean="0">
                <a:solidFill>
                  <a:srgbClr val="2F0DFB"/>
                </a:solidFill>
                <a:latin typeface="Times New Roman" panose="02020603050405020304" pitchFamily="18" charset="0"/>
                <a:cs typeface="Times New Roman" panose="02020603050405020304" pitchFamily="18" charset="0"/>
              </a:rPr>
              <a:t>TRƯỜNG THCS PHAN </a:t>
            </a:r>
            <a:r>
              <a:rPr lang="en-US" sz="2400" b="1" dirty="0" smtClean="0">
                <a:solidFill>
                  <a:srgbClr val="2F0DFB"/>
                </a:solidFill>
                <a:latin typeface="Times New Roman" panose="02020603050405020304" pitchFamily="18" charset="0"/>
                <a:cs typeface="Times New Roman" panose="02020603050405020304" pitchFamily="18" charset="0"/>
              </a:rPr>
              <a:t>BỘI CHÂU</a:t>
            </a:r>
            <a:endParaRPr lang="en-US" sz="2400" b="1" dirty="0">
              <a:solidFill>
                <a:srgbClr val="2F0DFB"/>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39705" y="1483332"/>
            <a:ext cx="4942059" cy="646331"/>
          </a:xfrm>
          <a:prstGeom prst="rect">
            <a:avLst/>
          </a:prstGeom>
          <a:noFill/>
        </p:spPr>
        <p:txBody>
          <a:bodyPr wrap="none" rtlCol="0">
            <a:spAutoFit/>
          </a:bodyPr>
          <a:lstStyle/>
          <a:p>
            <a:r>
              <a:rPr lang="en-US" sz="3600" b="1" dirty="0" smtClean="0">
                <a:solidFill>
                  <a:srgbClr val="7030A0"/>
                </a:solidFill>
                <a:latin typeface="Times New Roman" panose="02020603050405020304" pitchFamily="18" charset="0"/>
                <a:cs typeface="Times New Roman" panose="02020603050405020304" pitchFamily="18" charset="0"/>
              </a:rPr>
              <a:t>SINH HOẠT DƯỚI CỜ</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57059" y="2028615"/>
            <a:ext cx="1691489"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CHỦ ĐỀ:</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482102" y="2551837"/>
            <a:ext cx="905727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 </a:t>
            </a:r>
            <a:r>
              <a:rPr lang="en-US" sz="5400" b="1" cap="none"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MỪNG</a:t>
            </a:r>
            <a:r>
              <a:rPr lang="en-US" sz="54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400" b="1" cap="none"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NGÀY </a:t>
            </a:r>
            <a:endParaRPr lang="en-US" sz="5400" b="1" cap="none"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en-US" sz="5400" b="1" cap="none"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PHỤ NỮ VIỆT NAM 20- 10</a:t>
            </a:r>
            <a:endParaRPr lang="en-US" sz="54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4114800" y="5108379"/>
            <a:ext cx="6882012" cy="523220"/>
          </a:xfrm>
          <a:prstGeom prst="rect">
            <a:avLst/>
          </a:prstGeom>
          <a:noFill/>
        </p:spPr>
        <p:txBody>
          <a:bodyPr wrap="none" rtlCol="0">
            <a:spAutoFit/>
          </a:bodyPr>
          <a:lstStyle/>
          <a:p>
            <a:r>
              <a:rPr lang="en-US" sz="2800" b="1" i="1" dirty="0" err="1" smtClean="0">
                <a:solidFill>
                  <a:srgbClr val="2F0DFB"/>
                </a:solidFill>
                <a:latin typeface="Times New Roman" panose="02020603050405020304" pitchFamily="18" charset="0"/>
                <a:cs typeface="Times New Roman" panose="02020603050405020304" pitchFamily="18" charset="0"/>
              </a:rPr>
              <a:t>Đông</a:t>
            </a:r>
            <a:r>
              <a:rPr lang="en-US" sz="2800" b="1" i="1" dirty="0" smtClean="0">
                <a:solidFill>
                  <a:srgbClr val="2F0DFB"/>
                </a:solidFill>
                <a:latin typeface="Times New Roman" panose="02020603050405020304" pitchFamily="18" charset="0"/>
                <a:cs typeface="Times New Roman" panose="02020603050405020304" pitchFamily="18" charset="0"/>
              </a:rPr>
              <a:t> Gia </a:t>
            </a:r>
            <a:r>
              <a:rPr lang="en-US" sz="2800" b="1" i="1" dirty="0" err="1" smtClean="0">
                <a:solidFill>
                  <a:srgbClr val="2F0DFB"/>
                </a:solidFill>
                <a:latin typeface="Times New Roman" panose="02020603050405020304" pitchFamily="18" charset="0"/>
                <a:cs typeface="Times New Roman" panose="02020603050405020304" pitchFamily="18" charset="0"/>
              </a:rPr>
              <a:t>nghĩa</a:t>
            </a:r>
            <a:r>
              <a:rPr lang="en-US" sz="2800" b="1" i="1" dirty="0" smtClean="0">
                <a:solidFill>
                  <a:srgbClr val="2F0DFB"/>
                </a:solidFill>
                <a:latin typeface="Times New Roman" panose="02020603050405020304" pitchFamily="18" charset="0"/>
                <a:cs typeface="Times New Roman" panose="02020603050405020304" pitchFamily="18" charset="0"/>
              </a:rPr>
              <a:t>, </a:t>
            </a:r>
            <a:r>
              <a:rPr lang="en-US" sz="2800" b="1" i="1" dirty="0" err="1" smtClean="0">
                <a:solidFill>
                  <a:srgbClr val="2F0DFB"/>
                </a:solidFill>
                <a:latin typeface="Times New Roman" panose="02020603050405020304" pitchFamily="18" charset="0"/>
                <a:cs typeface="Times New Roman" panose="02020603050405020304" pitchFamily="18" charset="0"/>
              </a:rPr>
              <a:t>ngày</a:t>
            </a:r>
            <a:r>
              <a:rPr lang="en-US" sz="2800" b="1" i="1" dirty="0" smtClean="0">
                <a:solidFill>
                  <a:srgbClr val="2F0DFB"/>
                </a:solidFill>
                <a:latin typeface="Times New Roman" panose="02020603050405020304" pitchFamily="18" charset="0"/>
                <a:cs typeface="Times New Roman" panose="02020603050405020304" pitchFamily="18" charset="0"/>
              </a:rPr>
              <a:t> 13 </a:t>
            </a:r>
            <a:r>
              <a:rPr lang="en-US" sz="2800" b="1" i="1" dirty="0" err="1" smtClean="0">
                <a:solidFill>
                  <a:srgbClr val="2F0DFB"/>
                </a:solidFill>
                <a:latin typeface="Times New Roman" panose="02020603050405020304" pitchFamily="18" charset="0"/>
                <a:cs typeface="Times New Roman" panose="02020603050405020304" pitchFamily="18" charset="0"/>
              </a:rPr>
              <a:t>tháng</a:t>
            </a:r>
            <a:r>
              <a:rPr lang="en-US" sz="2800" b="1" i="1" dirty="0" smtClean="0">
                <a:solidFill>
                  <a:srgbClr val="2F0DFB"/>
                </a:solidFill>
                <a:latin typeface="Times New Roman" panose="02020603050405020304" pitchFamily="18" charset="0"/>
                <a:cs typeface="Times New Roman" panose="02020603050405020304" pitchFamily="18" charset="0"/>
              </a:rPr>
              <a:t> 10 </a:t>
            </a:r>
            <a:r>
              <a:rPr lang="en-US" sz="2800" b="1" i="1" dirty="0" err="1" smtClean="0">
                <a:solidFill>
                  <a:srgbClr val="2F0DFB"/>
                </a:solidFill>
                <a:latin typeface="Times New Roman" panose="02020603050405020304" pitchFamily="18" charset="0"/>
                <a:cs typeface="Times New Roman" panose="02020603050405020304" pitchFamily="18" charset="0"/>
              </a:rPr>
              <a:t>năm</a:t>
            </a:r>
            <a:r>
              <a:rPr lang="en-US" sz="2800" b="1" i="1" dirty="0" smtClean="0">
                <a:solidFill>
                  <a:srgbClr val="2F0DFB"/>
                </a:solidFill>
                <a:latin typeface="Times New Roman" panose="02020603050405020304" pitchFamily="18" charset="0"/>
                <a:cs typeface="Times New Roman" panose="02020603050405020304" pitchFamily="18" charset="0"/>
              </a:rPr>
              <a:t> 2025</a:t>
            </a:r>
            <a:endParaRPr lang="en-US" sz="2800" b="1" i="1" dirty="0">
              <a:solidFill>
                <a:srgbClr val="2F0DF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48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AutoShape 9" descr="Kết quả hình ảnh cho tranh về khởi nghĩa hai bà trưng"/>
          <p:cNvSpPr>
            <a:spLocks noChangeAspect="1" noChangeArrowheads="1"/>
          </p:cNvSpPr>
          <p:nvPr/>
        </p:nvSpPr>
        <p:spPr bwMode="auto">
          <a:xfrm>
            <a:off x="270933" y="-2127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
        <p:nvSpPr>
          <p:cNvPr id="10248" name="AutoShape 10" descr="Kết quả hình ảnh cho hình ảnh hai bà trưng"/>
          <p:cNvSpPr>
            <a:spLocks noChangeAspect="1" noChangeArrowheads="1"/>
          </p:cNvSpPr>
          <p:nvPr/>
        </p:nvSpPr>
        <p:spPr bwMode="auto">
          <a:xfrm>
            <a:off x="474133" y="-603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
        <p:nvSpPr>
          <p:cNvPr id="10249" name="AutoShape 12" descr="Kết quả hình ảnh cho hình ảnh hai bà trưng"/>
          <p:cNvSpPr>
            <a:spLocks noChangeAspect="1" noChangeArrowheads="1"/>
          </p:cNvSpPr>
          <p:nvPr/>
        </p:nvSpPr>
        <p:spPr bwMode="auto">
          <a:xfrm>
            <a:off x="677333" y="920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pic>
        <p:nvPicPr>
          <p:cNvPr id="1025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7" y="847493"/>
            <a:ext cx="11543163" cy="57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Admin\Desktop\275183912_475700464274850_654703611326996442_n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52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8" descr="IMG_0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80" y="1"/>
            <a:ext cx="11641874" cy="308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80" y="3088889"/>
            <a:ext cx="11641874" cy="315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92496" y="6249288"/>
            <a:ext cx="4503156"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10 </a:t>
            </a:r>
            <a:r>
              <a:rPr lang="en-US" sz="2800" b="1" dirty="0" err="1" smtClean="0">
                <a:latin typeface="Times New Roman" panose="02020603050405020304" pitchFamily="18" charset="0"/>
                <a:cs typeface="Times New Roman" panose="02020603050405020304" pitchFamily="18" charset="0"/>
              </a:rPr>
              <a:t>cô</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gái</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ngã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t>
            </a:r>
            <a:r>
              <a:rPr lang="en-US" sz="2800" b="1" dirty="0" err="1" smtClean="0">
                <a:latin typeface="Times New Roman" panose="02020603050405020304" pitchFamily="18" charset="0"/>
                <a:cs typeface="Times New Roman" panose="02020603050405020304" pitchFamily="18" charset="0"/>
              </a:rPr>
              <a:t>ộc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038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5" y="3397250"/>
            <a:ext cx="10515600" cy="1325563"/>
          </a:xfrm>
        </p:spPr>
        <p:txBody>
          <a:bodyPr/>
          <a:lstStyle/>
          <a:p>
            <a:endParaRPr lang="en-US" dirty="0"/>
          </a:p>
        </p:txBody>
      </p:sp>
      <p:pic>
        <p:nvPicPr>
          <p:cNvPr id="11266" name="Picture 2" descr="Không ai được phép xúc phạm nữ Anh hùng, liệt sĩ Võ Thị Sá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065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hà tưởng niệm nữ anh hùng Võ Thị Sáu - Điểm đến - Cục Du lịch Quốc gia  Việt N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06531" y="1"/>
            <a:ext cx="6285469" cy="6032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00439" y="6150114"/>
            <a:ext cx="2655214" cy="707886"/>
          </a:xfrm>
          <a:prstGeom prst="rect">
            <a:avLst/>
          </a:prstGeom>
          <a:noFill/>
        </p:spPr>
        <p:txBody>
          <a:bodyPr wrap="none" rtlCol="0">
            <a:spAutoFit/>
          </a:bodyPr>
          <a:lstStyle/>
          <a:p>
            <a:r>
              <a:rPr lang="en-US" sz="4000" b="1" dirty="0" err="1" smtClean="0">
                <a:latin typeface="Times New Roman" panose="02020603050405020304" pitchFamily="18" charset="0"/>
                <a:cs typeface="Times New Roman" panose="02020603050405020304" pitchFamily="18" charset="0"/>
              </a:rPr>
              <a:t>Võ</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Sáu</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9882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50 năm Hiệp định Paris: 'Tôi được đề nghị đổi tên là Nguyễn Thị Bình' -  Tuổi Trẻ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368780" cy="4460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5290" y="501562"/>
            <a:ext cx="6222538"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Bà </a:t>
            </a:r>
            <a:r>
              <a:rPr lang="en-US" sz="2800" b="1" dirty="0" err="1" smtClean="0">
                <a:latin typeface="Times New Roman" panose="02020603050405020304" pitchFamily="18" charset="0"/>
                <a:cs typeface="Times New Roman" panose="02020603050405020304" pitchFamily="18" charset="0"/>
              </a:rPr>
              <a:t>Nguyễn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phụ</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paris</a:t>
            </a: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54351" y="1620352"/>
            <a:ext cx="5755433" cy="4351338"/>
          </a:xfrm>
        </p:spPr>
        <p:txBody>
          <a:bodyPr/>
          <a:lstStyle/>
          <a:p>
            <a:r>
              <a:rPr lang="en-US" b="1" dirty="0" err="1">
                <a:latin typeface="Times New Roman" panose="02020603050405020304" pitchFamily="18" charset="0"/>
                <a:cs typeface="Times New Roman" panose="02020603050405020304" pitchFamily="18" charset="0"/>
              </a:rPr>
              <a:t>B</a:t>
            </a:r>
            <a:r>
              <a:rPr lang="en-US" b="1" dirty="0" err="1" smtClean="0">
                <a:latin typeface="Times New Roman" panose="02020603050405020304" pitchFamily="18" charset="0"/>
                <a:cs typeface="Times New Roman" panose="02020603050405020304" pitchFamily="18" charset="0"/>
              </a:rPr>
              <a:t>à</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cùng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hòa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mốc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Paris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1973, </a:t>
            </a:r>
            <a:r>
              <a:rPr lang="en-US" b="1" dirty="0" err="1">
                <a:latin typeface="Times New Roman" panose="02020603050405020304" pitchFamily="18" charset="0"/>
                <a:cs typeface="Times New Roman" panose="02020603050405020304" pitchFamily="18" charset="0"/>
              </a:rPr>
              <a:t>đánh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thúc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kéo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Nam</a:t>
            </a:r>
          </a:p>
        </p:txBody>
      </p:sp>
      <p:sp>
        <p:nvSpPr>
          <p:cNvPr id="5" name="AutoShape 2" descr="C:\Users\Admin\AppData\Local\Temp\{EDA2B63F-8499-4651-8882-772E38EC6F56}.tmp"/>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49690"/>
            <a:ext cx="5368780" cy="350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93857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228600"/>
            <a:ext cx="12192000" cy="70866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a:solidFill>
                  <a:srgbClr val="0000FF"/>
                </a:solidFill>
                <a:effectLst>
                  <a:outerShdw blurRad="38100" dist="38100" dir="2700000" algn="tl">
                    <a:srgbClr val="000000"/>
                  </a:outerShdw>
                </a:effectLst>
                <a:latin typeface=".VnTimeH" pitchFamily="34" charset="0"/>
              </a:rPr>
              <a:t>        </a:t>
            </a:r>
            <a:endParaRPr lang="en-US" sz="4800">
              <a:solidFill>
                <a:srgbClr val="FF0000"/>
              </a:solidFill>
              <a:effectLst>
                <a:outerShdw blurRad="38100" dist="38100" dir="2700000" algn="tl">
                  <a:srgbClr val="000000"/>
                </a:outerShdw>
              </a:effectLst>
              <a:latin typeface=".VnTimeH" pitchFamily="34" charset="0"/>
            </a:endParaRPr>
          </a:p>
        </p:txBody>
      </p:sp>
      <p:pic>
        <p:nvPicPr>
          <p:cNvPr id="191491"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9" name="Rectangle 11"/>
          <p:cNvSpPr>
            <a:spLocks noChangeArrowheads="1"/>
          </p:cNvSpPr>
          <p:nvPr/>
        </p:nvSpPr>
        <p:spPr bwMode="auto">
          <a:xfrm>
            <a:off x="5408340" y="611459"/>
            <a:ext cx="637725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Chị</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là</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bác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sĩ</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quân</a:t>
            </a:r>
            <a:r>
              <a:rPr lang="en-US" sz="2400" b="1" dirty="0">
                <a:effectLst>
                  <a:outerShdw blurRad="38100" dist="38100" dir="2700000" algn="tl">
                    <a:srgbClr val="FFFFFF"/>
                  </a:outerShdw>
                </a:effectLst>
                <a:latin typeface="Times New Roman" pitchFamily="18" charset="0"/>
              </a:rPr>
              <a:t> y </a:t>
            </a:r>
            <a:r>
              <a:rPr lang="en-US" sz="2400" b="1" dirty="0" err="1">
                <a:effectLst>
                  <a:outerShdw blurRad="38100" dist="38100" dir="2700000" algn="tl">
                    <a:srgbClr val="FFFFFF"/>
                  </a:outerShdw>
                </a:effectLst>
                <a:latin typeface="Times New Roman" pitchFamily="18" charset="0"/>
              </a:rPr>
              <a:t>được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điều</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vào</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công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tác</a:t>
            </a:r>
            <a:r>
              <a:rPr lang="en-US" sz="2400" b="1" dirty="0">
                <a:effectLst>
                  <a:outerShdw blurRad="38100" dist="38100" dir="2700000" algn="tl">
                    <a:srgbClr val="FFFFFF"/>
                  </a:outerShdw>
                </a:effectLst>
                <a:latin typeface="Times New Roman" pitchFamily="18" charset="0"/>
              </a:rPr>
              <a:t> ở </a:t>
            </a:r>
            <a:r>
              <a:rPr lang="en-US" sz="2400" b="1" dirty="0" err="1">
                <a:effectLst>
                  <a:outerShdw blurRad="38100" dist="38100" dir="2700000" algn="tl">
                    <a:srgbClr val="FFFFFF"/>
                  </a:outerShdw>
                </a:effectLst>
                <a:latin typeface="Times New Roman" pitchFamily="18" charset="0"/>
              </a:rPr>
              <a:t>chiến</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trường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Quảng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Ngãi</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là</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tác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giả</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hai</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tập</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nhật</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ký</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được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viết</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từ</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ngày</a:t>
            </a:r>
            <a:r>
              <a:rPr lang="en-US" sz="2400" b="1" dirty="0">
                <a:effectLst>
                  <a:outerShdw blurRad="38100" dist="38100" dir="2700000" algn="tl">
                    <a:srgbClr val="FFFFFF"/>
                  </a:outerShdw>
                </a:effectLst>
                <a:latin typeface="Times New Roman" pitchFamily="18" charset="0"/>
              </a:rPr>
              <a:t> 8 </a:t>
            </a:r>
            <a:r>
              <a:rPr lang="en-US" sz="2400" b="1" dirty="0" err="1">
                <a:effectLst>
                  <a:outerShdw blurRad="38100" dist="38100" dir="2700000" algn="tl">
                    <a:srgbClr val="FFFFFF"/>
                  </a:outerShdw>
                </a:effectLst>
                <a:latin typeface="Times New Roman" pitchFamily="18" charset="0"/>
              </a:rPr>
              <a:t>tháng</a:t>
            </a:r>
            <a:r>
              <a:rPr lang="en-US" sz="2400" b="1" dirty="0">
                <a:effectLst>
                  <a:outerShdw blurRad="38100" dist="38100" dir="2700000" algn="tl">
                    <a:srgbClr val="FFFFFF"/>
                  </a:outerShdw>
                </a:effectLst>
                <a:latin typeface="Times New Roman" pitchFamily="18" charset="0"/>
              </a:rPr>
              <a:t> 4 </a:t>
            </a:r>
            <a:r>
              <a:rPr lang="en-US" sz="2400" b="1" dirty="0" err="1">
                <a:effectLst>
                  <a:outerShdw blurRad="38100" dist="38100" dir="2700000" algn="tl">
                    <a:srgbClr val="FFFFFF"/>
                  </a:outerShdw>
                </a:effectLst>
                <a:latin typeface="Times New Roman" pitchFamily="18" charset="0"/>
              </a:rPr>
              <a:t>năm</a:t>
            </a:r>
            <a:r>
              <a:rPr lang="en-US" sz="2400" b="1" dirty="0">
                <a:effectLst>
                  <a:outerShdw blurRad="38100" dist="38100" dir="2700000" algn="tl">
                    <a:srgbClr val="FFFFFF"/>
                  </a:outerShdw>
                </a:effectLst>
                <a:latin typeface="Times New Roman" pitchFamily="18" charset="0"/>
              </a:rPr>
              <a:t> 1968 </a:t>
            </a:r>
            <a:r>
              <a:rPr lang="en-US" sz="2400" b="1" dirty="0" err="1">
                <a:effectLst>
                  <a:outerShdw blurRad="38100" dist="38100" dir="2700000" algn="tl">
                    <a:srgbClr val="FFFFFF"/>
                  </a:outerShdw>
                </a:effectLst>
                <a:latin typeface="Times New Roman" pitchFamily="18" charset="0"/>
              </a:rPr>
              <a:t>khi</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phụ</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trách</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bệnh</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xá</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Đức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Phổ</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cho</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đến</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ngày</a:t>
            </a:r>
            <a:r>
              <a:rPr lang="en-US" sz="2400" b="1" dirty="0">
                <a:effectLst>
                  <a:outerShdw blurRad="38100" dist="38100" dir="2700000" algn="tl">
                    <a:srgbClr val="FFFFFF"/>
                  </a:outerShdw>
                </a:effectLst>
                <a:latin typeface="Times New Roman" pitchFamily="18" charset="0"/>
              </a:rPr>
              <a:t> 20 </a:t>
            </a:r>
            <a:r>
              <a:rPr lang="en-US" sz="2400" b="1" dirty="0" err="1">
                <a:effectLst>
                  <a:outerShdw blurRad="38100" dist="38100" dir="2700000" algn="tl">
                    <a:srgbClr val="FFFFFF"/>
                  </a:outerShdw>
                </a:effectLst>
                <a:latin typeface="Times New Roman" pitchFamily="18" charset="0"/>
              </a:rPr>
              <a:t>tháng</a:t>
            </a:r>
            <a:r>
              <a:rPr lang="en-US" sz="2400" b="1" dirty="0">
                <a:effectLst>
                  <a:outerShdw blurRad="38100" dist="38100" dir="2700000" algn="tl">
                    <a:srgbClr val="FFFFFF"/>
                  </a:outerShdw>
                </a:effectLst>
                <a:latin typeface="Times New Roman" pitchFamily="18" charset="0"/>
              </a:rPr>
              <a:t> 6 </a:t>
            </a:r>
            <a:r>
              <a:rPr lang="en-US" sz="2400" b="1" dirty="0" err="1">
                <a:effectLst>
                  <a:outerShdw blurRad="38100" dist="38100" dir="2700000" algn="tl">
                    <a:srgbClr val="FFFFFF"/>
                  </a:outerShdw>
                </a:effectLst>
                <a:latin typeface="Times New Roman" pitchFamily="18" charset="0"/>
              </a:rPr>
              <a:t>năm</a:t>
            </a:r>
            <a:r>
              <a:rPr lang="en-US" sz="2400" b="1" dirty="0">
                <a:effectLst>
                  <a:outerShdw blurRad="38100" dist="38100" dir="2700000" algn="tl">
                    <a:srgbClr val="FFFFFF"/>
                  </a:outerShdw>
                </a:effectLst>
                <a:latin typeface="Times New Roman" pitchFamily="18" charset="0"/>
              </a:rPr>
              <a:t> 1970, 2 </a:t>
            </a:r>
            <a:r>
              <a:rPr lang="en-US" sz="2400" b="1" dirty="0" err="1">
                <a:effectLst>
                  <a:outerShdw blurRad="38100" dist="38100" dir="2700000" algn="tl">
                    <a:srgbClr val="FFFFFF"/>
                  </a:outerShdw>
                </a:effectLst>
                <a:latin typeface="Times New Roman" pitchFamily="18" charset="0"/>
              </a:rPr>
              <a:t>ngày</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trước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khi</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hy</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sinh</a:t>
            </a:r>
            <a:r>
              <a:rPr lang="en-US" sz="2400" b="1" dirty="0">
                <a:latin typeface="Times New Roman" pitchFamily="18" charset="0"/>
              </a:rPr>
              <a:t>.</a:t>
            </a:r>
          </a:p>
          <a:p>
            <a:pPr>
              <a:defRPr/>
            </a:pP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Bộ</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phim</a:t>
            </a:r>
            <a:r>
              <a:rPr lang="en-US" sz="2400" b="1" dirty="0">
                <a:effectLst>
                  <a:outerShdw blurRad="38100" dist="38100" dir="2700000" algn="tl">
                    <a:srgbClr val="FFFFFF"/>
                  </a:outerShdw>
                </a:effectLst>
                <a:latin typeface="Times New Roman" pitchFamily="18" charset="0"/>
              </a:rPr>
              <a:t> “</a:t>
            </a:r>
            <a:r>
              <a:rPr lang="en-US" sz="2400" b="1" i="1" dirty="0" err="1">
                <a:effectLst>
                  <a:outerShdw blurRad="38100" dist="38100" dir="2700000" algn="tl">
                    <a:srgbClr val="FFFFFF"/>
                  </a:outerShdw>
                </a:effectLst>
                <a:latin typeface="Times New Roman" pitchFamily="18" charset="0"/>
              </a:rPr>
              <a:t>Đừng</a:t>
            </a:r>
            <a:r>
              <a:rPr lang="en-US" sz="2400" b="1" i="1" dirty="0">
                <a:effectLst>
                  <a:outerShdw blurRad="38100" dist="38100" dir="2700000" algn="tl">
                    <a:srgbClr val="FFFFFF"/>
                  </a:outerShdw>
                </a:effectLst>
                <a:latin typeface="Times New Roman" pitchFamily="18" charset="0"/>
              </a:rPr>
              <a:t> </a:t>
            </a:r>
            <a:r>
              <a:rPr lang="en-US" sz="2400" b="1" i="1" dirty="0" err="1">
                <a:effectLst>
                  <a:outerShdw blurRad="38100" dist="38100" dir="2700000" algn="tl">
                    <a:srgbClr val="FFFFFF"/>
                  </a:outerShdw>
                </a:effectLst>
                <a:latin typeface="Times New Roman" pitchFamily="18" charset="0"/>
              </a:rPr>
              <a:t>Đốt</a:t>
            </a:r>
            <a:r>
              <a:rPr lang="en-US" sz="2400" b="1" i="1" dirty="0">
                <a:effectLst>
                  <a:outerShdw blurRad="38100" dist="38100" dir="2700000" algn="tl">
                    <a:srgbClr val="FFFFFF"/>
                  </a:outerShdw>
                </a:effectLst>
                <a:latin typeface="Times New Roman" pitchFamily="18" charset="0"/>
              </a:rPr>
              <a:t>”</a:t>
            </a:r>
            <a:r>
              <a:rPr lang="en-US" sz="2400" b="1" dirty="0">
                <a:effectLst>
                  <a:outerShdw blurRad="38100" dist="38100" dir="2700000" algn="tl">
                    <a:srgbClr val="FFFFFF"/>
                  </a:outerShdw>
                </a:effectLst>
                <a:latin typeface="Times New Roman" pitchFamily="18" charset="0"/>
              </a:rPr>
              <a:t> do </a:t>
            </a:r>
            <a:r>
              <a:rPr lang="en-US" sz="2400" b="1" dirty="0" err="1">
                <a:effectLst>
                  <a:outerShdw blurRad="38100" dist="38100" dir="2700000" algn="tl">
                    <a:srgbClr val="FFFFFF"/>
                  </a:outerShdw>
                </a:effectLst>
                <a:latin typeface="Times New Roman" pitchFamily="18" charset="0"/>
              </a:rPr>
              <a:t>Đặng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Nhật</a:t>
            </a:r>
            <a:r>
              <a:rPr lang="en-US" sz="2400" b="1" dirty="0">
                <a:effectLst>
                  <a:outerShdw blurRad="38100" dist="38100" dir="2700000" algn="tl">
                    <a:srgbClr val="FFFFFF"/>
                  </a:outerShdw>
                </a:effectLst>
                <a:latin typeface="Times New Roman" pitchFamily="18" charset="0"/>
              </a:rPr>
              <a:t> Minh </a:t>
            </a:r>
            <a:r>
              <a:rPr lang="en-US" sz="2400" b="1" dirty="0" err="1">
                <a:effectLst>
                  <a:outerShdw blurRad="38100" dist="38100" dir="2700000" algn="tl">
                    <a:srgbClr val="FFFFFF"/>
                  </a:outerShdw>
                </a:effectLst>
                <a:latin typeface="Times New Roman" pitchFamily="18" charset="0"/>
              </a:rPr>
              <a:t>làm</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đạo</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diễn</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được</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dựng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lên</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từ</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Nhật</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ký</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của</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chị</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trong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đó</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chị</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là</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nhân</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vật</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trung</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tâm</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của</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bộ</a:t>
            </a:r>
            <a:r>
              <a:rPr lang="en-US" sz="2400" b="1" dirty="0">
                <a:effectLst>
                  <a:outerShdw blurRad="38100" dist="38100" dir="2700000" algn="tl">
                    <a:srgbClr val="FFFFFF"/>
                  </a:outerShdw>
                </a:effectLst>
                <a:latin typeface="Times New Roman" pitchFamily="18" charset="0"/>
              </a:rPr>
              <a:t> </a:t>
            </a:r>
            <a:r>
              <a:rPr lang="en-US" sz="2400" b="1" dirty="0" err="1">
                <a:effectLst>
                  <a:outerShdw blurRad="38100" dist="38100" dir="2700000" algn="tl">
                    <a:srgbClr val="FFFFFF"/>
                  </a:outerShdw>
                </a:effectLst>
                <a:latin typeface="Times New Roman" pitchFamily="18" charset="0"/>
              </a:rPr>
              <a:t>phim</a:t>
            </a:r>
            <a:r>
              <a:rPr lang="en-US" sz="2400" b="1" dirty="0">
                <a:effectLst>
                  <a:outerShdw blurRad="38100" dist="38100" dir="2700000" algn="tl">
                    <a:srgbClr val="FFFFFF"/>
                  </a:outerShdw>
                </a:effectLst>
                <a:latin typeface="Times New Roman" pitchFamily="18" charset="0"/>
              </a:rPr>
              <a:t>.</a:t>
            </a:r>
          </a:p>
          <a:p>
            <a:pPr>
              <a:defRPr/>
            </a:pPr>
            <a:r>
              <a:rPr lang="en-US" sz="2400" b="1" dirty="0">
                <a:effectLst>
                  <a:outerShdw blurRad="38100" dist="38100" dir="2700000" algn="tl">
                    <a:srgbClr val="FFFFFF"/>
                  </a:outerShdw>
                </a:effectLst>
                <a:latin typeface="Times New Roman" pitchFamily="18" charset="0"/>
              </a:rPr>
              <a:t>                                              </a:t>
            </a:r>
          </a:p>
        </p:txBody>
      </p:sp>
      <p:sp>
        <p:nvSpPr>
          <p:cNvPr id="191500" name="Text Box 12"/>
          <p:cNvSpPr txBox="1">
            <a:spLocks noChangeArrowheads="1"/>
          </p:cNvSpPr>
          <p:nvPr/>
        </p:nvSpPr>
        <p:spPr bwMode="auto">
          <a:xfrm>
            <a:off x="5588000" y="5338978"/>
            <a:ext cx="40097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sz="3200" b="1" dirty="0">
                <a:latin typeface="Times New Roman" pitchFamily="18" charset="0"/>
              </a:rPr>
              <a:t>ĐẶNG THÙY TRÂM</a:t>
            </a:r>
          </a:p>
        </p:txBody>
      </p:sp>
      <p:pic>
        <p:nvPicPr>
          <p:cNvPr id="13320" name="Picture 13" descr="DANG THUY T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28" y="624468"/>
            <a:ext cx="4403493" cy="529928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1" name="AutoShape 15">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329684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91491"/>
                                        </p:tgtEl>
                                        <p:attrNameLst>
                                          <p:attrName>style.visibility</p:attrName>
                                        </p:attrNameLst>
                                      </p:cBhvr>
                                      <p:to>
                                        <p:strVal val="visible"/>
                                      </p:to>
                                    </p:set>
                                    <p:animEffect transition="in" filter="checkerboard(across)">
                                      <p:cBhvr>
                                        <p:cTn id="7" dur="500"/>
                                        <p:tgtEl>
                                          <p:spTgt spid="191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1500"/>
                                        </p:tgtEl>
                                        <p:attrNameLst>
                                          <p:attrName>style.visibility</p:attrName>
                                        </p:attrNameLst>
                                      </p:cBhvr>
                                      <p:to>
                                        <p:strVal val="visible"/>
                                      </p:to>
                                    </p:set>
                                    <p:animEffect transition="in" filter="box(in)">
                                      <p:cBhvr>
                                        <p:cTn id="12" dur="500"/>
                                        <p:tgtEl>
                                          <p:spTgt spid="19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247" y="3901366"/>
            <a:ext cx="24512716" cy="2905491"/>
          </a:xfrm>
        </p:spPr>
        <p:txBody>
          <a:bodyPr/>
          <a:lstStyle/>
          <a:p>
            <a:endParaRPr lang="en-US" dirty="0"/>
          </a:p>
        </p:txBody>
      </p:sp>
      <p:pic>
        <p:nvPicPr>
          <p:cNvPr id="12290" name="Picture 2" descr="Cách vẽ chân dung mini mẹ Nguyễn Thị Thứ | mẹ Việt Nam anh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ưởng niệm 120 năm ngày sinh Mẹ Việt Nam Anh hùng Nguyễn Thị Thứ"/>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26593" y="51143"/>
            <a:ext cx="6865407" cy="59928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95708" y="6043960"/>
            <a:ext cx="9689447" cy="584775"/>
          </a:xfrm>
          <a:prstGeom prst="rect">
            <a:avLst/>
          </a:prstGeom>
          <a:noFill/>
        </p:spPr>
        <p:txBody>
          <a:bodyPr wrap="none" rtlCol="0">
            <a:spAutoFit/>
          </a:bodyPr>
          <a:lstStyle/>
          <a:p>
            <a:r>
              <a:rPr lang="en-US" sz="3200" dirty="0" err="1" smtClean="0">
                <a:solidFill>
                  <a:schemeClr val="bg1"/>
                </a:solidFill>
                <a:latin typeface="Times New Roman" panose="02020603050405020304" pitchFamily="18" charset="0"/>
                <a:cs typeface="Times New Roman" panose="02020603050405020304" pitchFamily="18" charset="0"/>
              </a:rPr>
              <a:t>Mẹ</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Thứ</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biểu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tượng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vĩnh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hằng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của</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mẹ</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Việt</a:t>
            </a:r>
            <a:r>
              <a:rPr lang="en-US" sz="3200" dirty="0" smtClean="0">
                <a:solidFill>
                  <a:schemeClr val="bg1"/>
                </a:solidFill>
                <a:latin typeface="Times New Roman" panose="02020603050405020304" pitchFamily="18" charset="0"/>
                <a:cs typeface="Times New Roman" panose="02020603050405020304" pitchFamily="18" charset="0"/>
              </a:rPr>
              <a:t> Nam </a:t>
            </a:r>
            <a:r>
              <a:rPr lang="en-US" sz="3200" dirty="0" err="1" smtClean="0">
                <a:solidFill>
                  <a:schemeClr val="bg1"/>
                </a:solidFill>
                <a:latin typeface="Times New Roman" panose="02020603050405020304" pitchFamily="18" charset="0"/>
                <a:cs typeface="Times New Roman" panose="02020603050405020304" pitchFamily="18" charset="0"/>
              </a:rPr>
              <a:t>anh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hùng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004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down)">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25+ hình nền powerpoint xanh lá (green) đẹp, tươi m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84908" cy="6744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6233" y="1752508"/>
            <a:ext cx="10515600" cy="3046988"/>
          </a:xfrm>
          <a:prstGeom prst="rect">
            <a:avLst/>
          </a:prstGeom>
          <a:noFill/>
        </p:spPr>
        <p:txBody>
          <a:bodyPr wrap="square" rtlCol="0">
            <a:spAutoFit/>
          </a:bodyPr>
          <a:lstStyle/>
          <a:p>
            <a:pPr algn="ctr"/>
            <a:r>
              <a:rPr lang="en-US" sz="9600" b="1" i="1" dirty="0" err="1" smtClean="0">
                <a:solidFill>
                  <a:schemeClr val="accent6">
                    <a:lumMod val="50000"/>
                  </a:schemeClr>
                </a:solidFill>
                <a:latin typeface="Times New Roman" panose="02020603050405020304" pitchFamily="18" charset="0"/>
                <a:cs typeface="Times New Roman" panose="02020603050405020304" pitchFamily="18" charset="0"/>
              </a:rPr>
              <a:t>Phụ</a:t>
            </a:r>
            <a:r>
              <a:rPr lang="en-US" sz="96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9600" b="1" i="1" dirty="0" err="1" smtClean="0">
                <a:solidFill>
                  <a:schemeClr val="accent6">
                    <a:lumMod val="50000"/>
                  </a:schemeClr>
                </a:solidFill>
                <a:latin typeface="Times New Roman" panose="02020603050405020304" pitchFamily="18" charset="0"/>
                <a:cs typeface="Times New Roman" panose="02020603050405020304" pitchFamily="18" charset="0"/>
              </a:rPr>
              <a:t>nữ</a:t>
            </a:r>
            <a:r>
              <a:rPr lang="vi-VN" sz="9600" b="1" i="1" dirty="0" smtClean="0">
                <a:solidFill>
                  <a:schemeClr val="accent6">
                    <a:lumMod val="50000"/>
                  </a:schemeClr>
                </a:solidFill>
                <a:latin typeface="Times New Roman" panose="02020603050405020304" pitchFamily="18" charset="0"/>
                <a:cs typeface="Times New Roman" panose="02020603050405020304" pitchFamily="18" charset="0"/>
              </a:rPr>
              <a:t> hiện đại</a:t>
            </a:r>
            <a:r>
              <a:rPr lang="en-US" sz="96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9600" b="1" i="1" dirty="0" err="1" smtClean="0">
                <a:solidFill>
                  <a:schemeClr val="accent6">
                    <a:lumMod val="50000"/>
                  </a:schemeClr>
                </a:solidFill>
                <a:latin typeface="Times New Roman" panose="02020603050405020304" pitchFamily="18" charset="0"/>
                <a:cs typeface="Times New Roman" panose="02020603050405020304" pitchFamily="18" charset="0"/>
              </a:rPr>
              <a:t>ngày</a:t>
            </a:r>
            <a:r>
              <a:rPr lang="en-US" sz="9600" b="1" i="1" dirty="0" smtClean="0">
                <a:solidFill>
                  <a:schemeClr val="accent6">
                    <a:lumMod val="50000"/>
                  </a:schemeClr>
                </a:solidFill>
                <a:latin typeface="Times New Roman" panose="02020603050405020304" pitchFamily="18" charset="0"/>
                <a:cs typeface="Times New Roman" panose="02020603050405020304" pitchFamily="18" charset="0"/>
              </a:rPr>
              <a:t> nay</a:t>
            </a:r>
            <a:endParaRPr lang="en-US" sz="9600" b="1"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56517"/>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5" y="2093913"/>
            <a:ext cx="10114465" cy="1189600"/>
          </a:xfrm>
        </p:spPr>
        <p:txBody>
          <a:bodyPr/>
          <a:lstStyle/>
          <a:p>
            <a:endParaRPr lang="en-US" dirty="0"/>
          </a:p>
        </p:txBody>
      </p:sp>
      <p:pic>
        <p:nvPicPr>
          <p:cNvPr id="9220" name="Picture 4" descr="36 phụ nữ nhận giải thưởng &quot;Phụ nữ Việt tự tin làm kinh tế&quot; năm 2020 | Báo  Dân tộc và Phát triể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3157" y="-1297459"/>
            <a:ext cx="5778843" cy="431250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hụ nữ đóng vai trò quan trọng trong phong trào Toàn dân bảo vệ an ninh Tổ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338"/>
            <a:ext cx="6413157" cy="424836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âng cao vai trò, vị thế của phụ nữ quân đội"/>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13158" y="3015050"/>
            <a:ext cx="5718174" cy="38429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ữ nhà giáo - chìa khoá của đổi mới giáo dục | Báo Giáo dục và Thời đại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707026"/>
            <a:ext cx="6413157" cy="311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658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a:solidFill>
                  <a:srgbClr val="0000FF"/>
                </a:solidFill>
                <a:effectLst>
                  <a:outerShdw blurRad="38100" dist="38100" dir="2700000" algn="tl">
                    <a:srgbClr val="000000"/>
                  </a:outerShdw>
                </a:effectLst>
                <a:latin typeface=".VnTimeH" pitchFamily="34" charset="0"/>
              </a:rPr>
              <a:t>        </a:t>
            </a:r>
            <a:endParaRPr lang="en-US" sz="4800">
              <a:solidFill>
                <a:srgbClr val="FF0000"/>
              </a:solidFill>
              <a:effectLst>
                <a:outerShdw blurRad="38100" dist="38100" dir="2700000" algn="tl">
                  <a:srgbClr val="000000"/>
                </a:outerShdw>
              </a:effectLst>
              <a:latin typeface=".VnTimeH" pitchFamily="34" charset="0"/>
            </a:endParaRPr>
          </a:p>
        </p:txBody>
      </p:sp>
      <p:pic>
        <p:nvPicPr>
          <p:cNvPr id="206851"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Rectangle 6"/>
          <p:cNvSpPr>
            <a:spLocks noChangeArrowheads="1"/>
          </p:cNvSpPr>
          <p:nvPr/>
        </p:nvSpPr>
        <p:spPr bwMode="auto">
          <a:xfrm>
            <a:off x="6615151" y="1299117"/>
            <a:ext cx="5232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b="1" dirty="0" err="1">
                <a:effectLst>
                  <a:outerShdw blurRad="38100" dist="38100" dir="2700000" algn="tl">
                    <a:srgbClr val="FFFFFF"/>
                  </a:outerShdw>
                </a:effectLst>
                <a:latin typeface="Times New Roman" pitchFamily="18" charset="0"/>
              </a:rPr>
              <a:t>Quê</a:t>
            </a:r>
            <a:r>
              <a:rPr lang="en-US" sz="3200" b="1" dirty="0">
                <a:effectLst>
                  <a:outerShdw blurRad="38100" dist="38100" dir="2700000" algn="tl">
                    <a:srgbClr val="FFFFFF"/>
                  </a:outerShdw>
                </a:effectLst>
                <a:latin typeface="Times New Roman" pitchFamily="18" charset="0"/>
              </a:rPr>
              <a:t> ở </a:t>
            </a:r>
            <a:r>
              <a:rPr lang="en-US" sz="3200" b="1" dirty="0" err="1">
                <a:effectLst>
                  <a:outerShdw blurRad="38100" dist="38100" dir="2700000" algn="tl">
                    <a:srgbClr val="FFFFFF"/>
                  </a:outerShdw>
                </a:effectLst>
                <a:latin typeface="Times New Roman" pitchFamily="18" charset="0"/>
              </a:rPr>
              <a:t>Bình</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Ân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huyện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Gò</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Công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Đông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tỉnh</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Tiền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Giang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Nguyên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phó</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chủ</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tịch</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nước</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Cộng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hòa</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Xã</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hội</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Chủ</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nghĩa</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Việt</a:t>
            </a:r>
            <a:r>
              <a:rPr lang="en-US" sz="3200" b="1" dirty="0">
                <a:effectLst>
                  <a:outerShdw blurRad="38100" dist="38100" dir="2700000" algn="tl">
                    <a:srgbClr val="FFFFFF"/>
                  </a:outerShdw>
                </a:effectLst>
                <a:latin typeface="Times New Roman" pitchFamily="18" charset="0"/>
              </a:rPr>
              <a:t> Nam (</a:t>
            </a:r>
            <a:r>
              <a:rPr lang="en-US" sz="3200" b="1" dirty="0" err="1">
                <a:effectLst>
                  <a:outerShdw blurRad="38100" dist="38100" dir="2700000" algn="tl">
                    <a:srgbClr val="FFFFFF"/>
                  </a:outerShdw>
                </a:effectLst>
                <a:latin typeface="Times New Roman" pitchFamily="18" charset="0"/>
              </a:rPr>
              <a:t>khóa</a:t>
            </a:r>
            <a:r>
              <a:rPr lang="en-US" sz="3200" b="1" dirty="0">
                <a:effectLst>
                  <a:outerShdw blurRad="38100" dist="38100" dir="2700000" algn="tl">
                    <a:srgbClr val="FFFFFF"/>
                  </a:outerShdw>
                </a:effectLst>
                <a:latin typeface="Times New Roman" pitchFamily="18" charset="0"/>
              </a:rPr>
              <a:t> 2002-2007).</a:t>
            </a:r>
          </a:p>
        </p:txBody>
      </p:sp>
      <p:pic>
        <p:nvPicPr>
          <p:cNvPr id="23559" name="Picture 7" descr="Bà Trương Mỹ Hoa trả lời phỏng vấn BBC tại Phủ Chủ tịch ở Hà Nội hồi tháng 8/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457200"/>
            <a:ext cx="5727700" cy="50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6" name="Text Box 8"/>
          <p:cNvSpPr txBox="1">
            <a:spLocks noChangeArrowheads="1"/>
          </p:cNvSpPr>
          <p:nvPr/>
        </p:nvSpPr>
        <p:spPr bwMode="auto">
          <a:xfrm>
            <a:off x="1221679" y="5466190"/>
            <a:ext cx="33810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b="1" dirty="0">
                <a:latin typeface="Times New Roman" pitchFamily="18" charset="0"/>
              </a:rPr>
              <a:t>TRƯƠNG MỸ HOA</a:t>
            </a:r>
          </a:p>
        </p:txBody>
      </p:sp>
      <p:sp>
        <p:nvSpPr>
          <p:cNvPr id="23561" name="AutoShape 10">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280727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06851"/>
                                        </p:tgtEl>
                                        <p:attrNameLst>
                                          <p:attrName>style.visibility</p:attrName>
                                        </p:attrNameLst>
                                      </p:cBhvr>
                                      <p:to>
                                        <p:strVal val="visible"/>
                                      </p:to>
                                    </p:set>
                                    <p:animEffect transition="in" filter="checkerboard(across)">
                                      <p:cBhvr>
                                        <p:cTn id="7" dur="500"/>
                                        <p:tgtEl>
                                          <p:spTgt spid="206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6856"/>
                                        </p:tgtEl>
                                        <p:attrNameLst>
                                          <p:attrName>style.visibility</p:attrName>
                                        </p:attrNameLst>
                                      </p:cBhvr>
                                      <p:to>
                                        <p:strVal val="visible"/>
                                      </p:to>
                                    </p:set>
                                    <p:animEffect transition="in" filter="box(in)">
                                      <p:cBhvr>
                                        <p:cTn id="12" dur="500"/>
                                        <p:tgtEl>
                                          <p:spTgt spid="206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a:solidFill>
                  <a:srgbClr val="0000FF"/>
                </a:solidFill>
                <a:effectLst>
                  <a:outerShdw blurRad="38100" dist="38100" dir="2700000" algn="tl">
                    <a:srgbClr val="000000"/>
                  </a:outerShdw>
                </a:effectLst>
                <a:latin typeface=".VnTimeH" pitchFamily="34" charset="0"/>
              </a:rPr>
              <a:t>        </a:t>
            </a:r>
            <a:endParaRPr lang="en-US" sz="4800">
              <a:solidFill>
                <a:srgbClr val="FF0000"/>
              </a:solidFill>
              <a:effectLst>
                <a:outerShdw blurRad="38100" dist="38100" dir="2700000" algn="tl">
                  <a:srgbClr val="000000"/>
                </a:outerShdw>
              </a:effectLst>
              <a:latin typeface=".VnTimeH" pitchFamily="34" charset="0"/>
            </a:endParaRPr>
          </a:p>
        </p:txBody>
      </p:sp>
      <p:pic>
        <p:nvPicPr>
          <p:cNvPr id="187396" name="Picture 4"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638800"/>
            <a:ext cx="10464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2" name="Text Box 10"/>
          <p:cNvSpPr txBox="1">
            <a:spLocks noChangeArrowheads="1"/>
          </p:cNvSpPr>
          <p:nvPr/>
        </p:nvSpPr>
        <p:spPr bwMode="auto">
          <a:xfrm>
            <a:off x="434898" y="5438775"/>
            <a:ext cx="12463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b="1" dirty="0" err="1">
                <a:latin typeface="Times New Roman" pitchFamily="18" charset="0"/>
                <a:cs typeface="Times New Roman" pitchFamily="18" charset="0"/>
              </a:rPr>
              <a:t>Bà</a:t>
            </a:r>
            <a:r>
              <a:rPr lang="en-US" altLang="en-US" b="1" dirty="0">
                <a:latin typeface="Times New Roman" pitchFamily="18" charset="0"/>
                <a:cs typeface="Times New Roman" pitchFamily="18" charset="0"/>
              </a:rPr>
              <a:t> </a:t>
            </a:r>
            <a:r>
              <a:rPr lang="vi-VN" altLang="en-US" b="1" dirty="0">
                <a:latin typeface="Times New Roman" pitchFamily="18" charset="0"/>
                <a:cs typeface="Times New Roman" pitchFamily="18" charset="0"/>
              </a:rPr>
              <a:t>Nguyễn Thị Thu Hà là Chủ tịch Hội LHPNVN nhiệm kỳ 2012-2017.</a:t>
            </a:r>
            <a:endParaRPr lang="en-US" altLang="en-US" b="1" dirty="0">
              <a:latin typeface="Times New Roman" pitchFamily="18" charset="0"/>
              <a:cs typeface="Times New Roman" pitchFamily="18" charset="0"/>
            </a:endParaRPr>
          </a:p>
        </p:txBody>
      </p:sp>
      <p:pic>
        <p:nvPicPr>
          <p:cNvPr id="11273" name="Picture 4" descr="nguyen_thi_thu_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11874"/>
            <a:ext cx="4267200" cy="504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40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87396"/>
                                        </p:tgtEl>
                                        <p:attrNameLst>
                                          <p:attrName>style.visibility</p:attrName>
                                        </p:attrNameLst>
                                      </p:cBhvr>
                                      <p:to>
                                        <p:strVal val="visible"/>
                                      </p:to>
                                    </p:set>
                                    <p:animEffect transition="in" filter="checkerboard(across)">
                                      <p:cBhvr>
                                        <p:cTn id="7" dur="500"/>
                                        <p:tgtEl>
                                          <p:spTgt spid="187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7402"/>
                                        </p:tgtEl>
                                        <p:attrNameLst>
                                          <p:attrName>style.visibility</p:attrName>
                                        </p:attrNameLst>
                                      </p:cBhvr>
                                      <p:to>
                                        <p:strVal val="visible"/>
                                      </p:to>
                                    </p:set>
                                    <p:animEffect transition="in" filter="box(in)">
                                      <p:cBhvr>
                                        <p:cTn id="12" dur="500"/>
                                        <p:tgtEl>
                                          <p:spTgt spid="18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33219" y="683638"/>
            <a:ext cx="8935161" cy="830997"/>
          </a:xfrm>
          <a:prstGeom prst="rect">
            <a:avLst/>
          </a:prstGeom>
          <a:noFill/>
        </p:spPr>
        <p:txBody>
          <a:bodyPr wrap="square" rtlCol="0">
            <a:spAutoFit/>
          </a:bodyPr>
          <a:lstStyle/>
          <a:p>
            <a:r>
              <a:rPr lang="en-US" sz="48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4800" b="1" i="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48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gốc</a:t>
            </a:r>
            <a:r>
              <a:rPr lang="en-US" sz="48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ý </a:t>
            </a:r>
            <a:r>
              <a:rPr lang="en-US" sz="4800" b="1" i="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48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a:t>
            </a:r>
            <a:r>
              <a:rPr lang="vi-VN" sz="48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gày 20/1</a:t>
            </a:r>
            <a:r>
              <a:rPr lang="en-US" sz="48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0</a:t>
            </a:r>
            <a:endParaRPr lang="en-US" sz="48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965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Vai trò của phụ nữ trong giáo dục gia đình hiện n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293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ai trò của người phụ nữ trong gia đ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1"/>
            <a:ext cx="63627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ỗi gia đình một cách riêng để hạnh phúc"/>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27610" y="3521417"/>
            <a:ext cx="6267364" cy="360817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ãy là một ông bố thông minh khi dạy dỗ con c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97" y="3583459"/>
            <a:ext cx="6114106" cy="348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0613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209365"/>
            <a:ext cx="5963336" cy="3648635"/>
          </a:xfrm>
          <a:prstGeom prst="rect">
            <a:avLst/>
          </a:prstGeom>
        </p:spPr>
      </p:pic>
      <p:sp>
        <p:nvSpPr>
          <p:cNvPr id="8" name="TextBox 7"/>
          <p:cNvSpPr txBox="1"/>
          <p:nvPr/>
        </p:nvSpPr>
        <p:spPr>
          <a:xfrm>
            <a:off x="8696555" y="4141694"/>
            <a:ext cx="2101059" cy="1604683"/>
          </a:xfrm>
          <a:prstGeom prst="rect">
            <a:avLst/>
          </a:prstGeom>
          <a:noFill/>
        </p:spPr>
        <p:txBody>
          <a:bodyPr wrap="square" rtlCol="0">
            <a:spAutoFit/>
          </a:bodyPr>
          <a:lstStyle/>
          <a:p>
            <a:endParaRPr lang="en-US" dirty="0"/>
          </a:p>
        </p:txBody>
      </p:sp>
      <p:sp>
        <p:nvSpPr>
          <p:cNvPr id="9" name="TextBox 8"/>
          <p:cNvSpPr txBox="1"/>
          <p:nvPr/>
        </p:nvSpPr>
        <p:spPr>
          <a:xfrm>
            <a:off x="7029553" y="6260214"/>
            <a:ext cx="6499274" cy="1317812"/>
          </a:xfrm>
          <a:prstGeom prst="rect">
            <a:avLst/>
          </a:prstGeom>
          <a:noFill/>
        </p:spPr>
        <p:txBody>
          <a:bodyPr wrap="square" rtlCol="0">
            <a:spAutoFit/>
          </a:bodyPr>
          <a:lstStyle/>
          <a:p>
            <a:endParaRPr lang="en-US" dirty="0"/>
          </a:p>
        </p:txBody>
      </p:sp>
      <p:sp>
        <p:nvSpPr>
          <p:cNvPr id="10" name="TextBox 9"/>
          <p:cNvSpPr txBox="1"/>
          <p:nvPr/>
        </p:nvSpPr>
        <p:spPr>
          <a:xfrm>
            <a:off x="7029553" y="470647"/>
            <a:ext cx="3091600" cy="1420906"/>
          </a:xfrm>
          <a:prstGeom prst="rect">
            <a:avLst/>
          </a:prstGeom>
          <a:noFill/>
        </p:spPr>
        <p:txBody>
          <a:bodyPr wrap="square" rtlCol="0">
            <a:spAutoFit/>
          </a:bodyPr>
          <a:lstStyle/>
          <a:p>
            <a:endParaRPr lang="en-US" dirty="0"/>
          </a:p>
        </p:txBody>
      </p:sp>
      <p:sp>
        <p:nvSpPr>
          <p:cNvPr id="13" name="TextBox 12"/>
          <p:cNvSpPr txBox="1"/>
          <p:nvPr/>
        </p:nvSpPr>
        <p:spPr>
          <a:xfrm>
            <a:off x="8413185" y="11405065"/>
            <a:ext cx="1041825" cy="770965"/>
          </a:xfrm>
          <a:prstGeom prst="rect">
            <a:avLst/>
          </a:prstGeom>
          <a:noFill/>
        </p:spPr>
        <p:txBody>
          <a:bodyPr wrap="square" rtlCol="0">
            <a:spAutoFit/>
          </a:bodyPr>
          <a:lstStyle/>
          <a:p>
            <a:endParaRPr lang="en-US" dirty="0"/>
          </a:p>
        </p:txBody>
      </p:sp>
      <p:pic>
        <p:nvPicPr>
          <p:cNvPr id="1040" name="Picture 16" descr="Mẹ không phải “siêu nhân”, đừng cố hy sinh vì con c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336" y="3445845"/>
            <a:ext cx="6228664" cy="34121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ộ ảnh mẹ và con gái đều xinh như diễn viên khiến dân mạng không ngừng xuýt  xoa khen ng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336" y="-31497"/>
            <a:ext cx="6228663" cy="34773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63336" cy="331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026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8" name="TextBox 7"/>
          <p:cNvSpPr txBox="1"/>
          <p:nvPr/>
        </p:nvSpPr>
        <p:spPr>
          <a:xfrm>
            <a:off x="794684" y="756444"/>
            <a:ext cx="1903722" cy="1063625"/>
          </a:xfrm>
          <a:prstGeom prst="rect">
            <a:avLst/>
          </a:prstGeom>
          <a:noFill/>
        </p:spPr>
        <p:txBody>
          <a:bodyPr wrap="square" rtlCol="0">
            <a:spAutoFit/>
          </a:bodyPr>
          <a:lstStyle/>
          <a:p>
            <a:endParaRPr lang="en-US" dirty="0"/>
          </a:p>
        </p:txBody>
      </p:sp>
      <p:pic>
        <p:nvPicPr>
          <p:cNvPr id="4100" name="Picture 4" descr="6 điều người vợ khôn ngoan không bao giờ đòi hỏi chồ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
            <a:ext cx="5674659" cy="40755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an sẻ việc nhà, gia đình hạnh phúc - Báo Bà Rịa Vũng Tàu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0"/>
            <a:ext cx="6705601" cy="40699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ai trò của vợ chồng trong gia đình để xây dựng gia đình vui v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3638549"/>
            <a:ext cx="571500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ăn hóa ứng xử trong bữa cơm gia đình | Báo Dân tộc và Phát triể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7083" y="3503612"/>
            <a:ext cx="6621742" cy="335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74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Hình nền Powerpoint Màu Xanh Biển Thiên Nhiên Cây Cọ Bãi Biển Đẹp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41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90118" y="1381096"/>
            <a:ext cx="7611763" cy="3416320"/>
          </a:xfrm>
          <a:prstGeom prst="rect">
            <a:avLst/>
          </a:prstGeom>
          <a:noFill/>
        </p:spPr>
        <p:txBody>
          <a:bodyPr wrap="square" rtlCol="0">
            <a:spAutoFit/>
          </a:bodyPr>
          <a:lstStyle/>
          <a:p>
            <a:r>
              <a:rPr lang="en-US" sz="7200" b="1" i="1" dirty="0">
                <a:latin typeface="Times New Roman" panose="02020603050405020304" pitchFamily="18" charset="0"/>
                <a:cs typeface="Times New Roman" panose="02020603050405020304" pitchFamily="18" charset="0"/>
              </a:rPr>
              <a:t>3</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một</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số</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câu</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hỏi</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về</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nội</a:t>
            </a:r>
            <a:r>
              <a:rPr lang="en-US" sz="7200" b="1" i="1" dirty="0" smtClean="0">
                <a:latin typeface="Times New Roman" panose="02020603050405020304" pitchFamily="18" charset="0"/>
                <a:cs typeface="Times New Roman" panose="02020603050405020304" pitchFamily="18" charset="0"/>
              </a:rPr>
              <a:t> dung </a:t>
            </a:r>
            <a:r>
              <a:rPr lang="en-US" sz="7200" b="1" i="1" dirty="0" err="1" smtClean="0">
                <a:latin typeface="Times New Roman" panose="02020603050405020304" pitchFamily="18" charset="0"/>
                <a:cs typeface="Times New Roman" panose="02020603050405020304" pitchFamily="18" charset="0"/>
              </a:rPr>
              <a:t>vừa</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trình</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bày</a:t>
            </a:r>
            <a:endParaRPr lang="en-US" sz="7200" b="1" i="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325688" y="2165926"/>
            <a:ext cx="320472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rgbClr val="2F0DFB"/>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Câu</a:t>
            </a:r>
            <a:r>
              <a:rPr lang="en-US" sz="5400" b="1" cap="all" spc="0" dirty="0" smtClean="0">
                <a:ln/>
                <a:solidFill>
                  <a:srgbClr val="2F0DFB"/>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 </a:t>
            </a:r>
            <a:r>
              <a:rPr lang="en-US" sz="5400" b="1" cap="all" spc="0" dirty="0" err="1" smtClean="0">
                <a:ln/>
                <a:solidFill>
                  <a:srgbClr val="2F0DFB"/>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hỏi</a:t>
            </a:r>
            <a:endParaRPr lang="en-US" sz="5400" b="1" cap="all" spc="0" dirty="0">
              <a:ln/>
              <a:solidFill>
                <a:srgbClr val="2F0DFB"/>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0662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a:solidFill>
                  <a:srgbClr val="0000FF"/>
                </a:solidFill>
                <a:effectLst>
                  <a:outerShdw blurRad="38100" dist="38100" dir="2700000" algn="tl">
                    <a:srgbClr val="000000"/>
                  </a:outerShdw>
                </a:effectLst>
                <a:latin typeface=".VnTimeH" pitchFamily="34" charset="0"/>
              </a:rPr>
              <a:t>        </a:t>
            </a:r>
            <a:endParaRPr lang="en-US" sz="4800">
              <a:solidFill>
                <a:srgbClr val="FF0000"/>
              </a:solidFill>
              <a:effectLst>
                <a:outerShdw blurRad="38100" dist="38100" dir="2700000" algn="tl">
                  <a:srgbClr val="000000"/>
                </a:outerShdw>
              </a:effectLst>
              <a:latin typeface=".VnTimeH" pitchFamily="34" charset="0"/>
            </a:endParaRPr>
          </a:p>
        </p:txBody>
      </p:sp>
      <p:pic>
        <p:nvPicPr>
          <p:cNvPr id="190467"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638800"/>
            <a:ext cx="10464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WordArt 5"/>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2293" name="Oval 8"/>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a:t>
            </a:r>
            <a:r>
              <a:rPr lang="en-US" altLang="en-US" sz="1800" b="1" dirty="0" smtClean="0">
                <a:latin typeface="Times New Roman" pitchFamily="18" charset="0"/>
                <a:cs typeface="Times New Roman" pitchFamily="18" charset="0"/>
              </a:rPr>
              <a:t>1</a:t>
            </a:r>
            <a:endParaRPr lang="en-US" altLang="en-US" sz="1800" b="1" dirty="0">
              <a:latin typeface="Times New Roman" pitchFamily="18" charset="0"/>
              <a:cs typeface="Times New Roman" pitchFamily="18" charset="0"/>
            </a:endParaRPr>
          </a:p>
        </p:txBody>
      </p:sp>
      <p:sp>
        <p:nvSpPr>
          <p:cNvPr id="12294" name="Text Box 9"/>
          <p:cNvSpPr txBox="1">
            <a:spLocks noChangeArrowheads="1"/>
          </p:cNvSpPr>
          <p:nvPr/>
        </p:nvSpPr>
        <p:spPr bwMode="auto">
          <a:xfrm>
            <a:off x="2315634" y="1371601"/>
            <a:ext cx="8149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3200" b="1" dirty="0" err="1">
                <a:latin typeface="Times New Roman" pitchFamily="18" charset="0"/>
              </a:rPr>
              <a:t>Hội</a:t>
            </a:r>
            <a:r>
              <a:rPr lang="en-US" altLang="en-US" sz="3200" b="1" dirty="0">
                <a:latin typeface="Times New Roman" pitchFamily="18" charset="0"/>
              </a:rPr>
              <a:t> </a:t>
            </a:r>
            <a:r>
              <a:rPr lang="en-US" altLang="en-US" sz="3200" b="1" dirty="0" err="1">
                <a:latin typeface="Times New Roman" pitchFamily="18" charset="0"/>
              </a:rPr>
              <a:t>liên</a:t>
            </a:r>
            <a:r>
              <a:rPr lang="en-US" altLang="en-US" sz="3200" b="1" dirty="0">
                <a:latin typeface="Times New Roman" pitchFamily="18" charset="0"/>
              </a:rPr>
              <a:t> </a:t>
            </a:r>
            <a:r>
              <a:rPr lang="en-US" altLang="en-US" sz="3200" b="1" dirty="0" err="1">
                <a:latin typeface="Times New Roman" pitchFamily="18" charset="0"/>
              </a:rPr>
              <a:t>hiệp</a:t>
            </a:r>
            <a:r>
              <a:rPr lang="en-US" altLang="en-US" sz="3200" b="1" dirty="0">
                <a:latin typeface="Times New Roman" pitchFamily="18" charset="0"/>
              </a:rPr>
              <a:t> </a:t>
            </a:r>
            <a:r>
              <a:rPr lang="en-US" altLang="en-US" sz="3200" b="1" dirty="0" err="1">
                <a:latin typeface="Times New Roman" pitchFamily="18" charset="0"/>
              </a:rPr>
              <a:t>phụ</a:t>
            </a:r>
            <a:r>
              <a:rPr lang="en-US" altLang="en-US" sz="3200" b="1" dirty="0">
                <a:latin typeface="Times New Roman" pitchFamily="18" charset="0"/>
              </a:rPr>
              <a:t> </a:t>
            </a:r>
            <a:r>
              <a:rPr lang="en-US" altLang="en-US" sz="3200" b="1" dirty="0" err="1">
                <a:latin typeface="Times New Roman" pitchFamily="18" charset="0"/>
              </a:rPr>
              <a:t>nữ</a:t>
            </a:r>
            <a:r>
              <a:rPr lang="en-US" altLang="en-US" sz="3200" b="1" dirty="0">
                <a:latin typeface="Times New Roman" pitchFamily="18" charset="0"/>
              </a:rPr>
              <a:t> </a:t>
            </a:r>
            <a:r>
              <a:rPr lang="en-US" altLang="en-US" sz="3200" b="1" dirty="0" err="1">
                <a:latin typeface="Times New Roman" pitchFamily="18" charset="0"/>
              </a:rPr>
              <a:t>Việt</a:t>
            </a:r>
            <a:r>
              <a:rPr lang="en-US" altLang="en-US" sz="3200" b="1" dirty="0">
                <a:latin typeface="Times New Roman" pitchFamily="18" charset="0"/>
              </a:rPr>
              <a:t> Nam </a:t>
            </a:r>
            <a:r>
              <a:rPr lang="en-US" altLang="en-US" sz="3200" b="1" dirty="0" err="1" smtClean="0">
                <a:latin typeface="Times New Roman" pitchFamily="18" charset="0"/>
              </a:rPr>
              <a:t>được</a:t>
            </a:r>
            <a:r>
              <a:rPr lang="en-US" altLang="en-US" sz="3200" b="1" dirty="0" smtClean="0">
                <a:latin typeface="Times New Roman" pitchFamily="18" charset="0"/>
              </a:rPr>
              <a:t> </a:t>
            </a:r>
            <a:r>
              <a:rPr lang="en-US" altLang="en-US" sz="3200" b="1" dirty="0" err="1">
                <a:latin typeface="Times New Roman" pitchFamily="18" charset="0"/>
              </a:rPr>
              <a:t>thành</a:t>
            </a:r>
            <a:r>
              <a:rPr lang="en-US" altLang="en-US" sz="3200" b="1" dirty="0">
                <a:latin typeface="Times New Roman" pitchFamily="18" charset="0"/>
              </a:rPr>
              <a:t> </a:t>
            </a:r>
            <a:r>
              <a:rPr lang="en-US" altLang="en-US" sz="3200" b="1" dirty="0" err="1">
                <a:latin typeface="Times New Roman" pitchFamily="18" charset="0"/>
              </a:rPr>
              <a:t>lập</a:t>
            </a:r>
            <a:r>
              <a:rPr lang="en-US" altLang="en-US" sz="3200" b="1" dirty="0">
                <a:latin typeface="Times New Roman" pitchFamily="18" charset="0"/>
              </a:rPr>
              <a:t> </a:t>
            </a:r>
            <a:r>
              <a:rPr lang="en-US" altLang="en-US" sz="3200" b="1" dirty="0" err="1">
                <a:latin typeface="Times New Roman" pitchFamily="18" charset="0"/>
              </a:rPr>
              <a:t>vào</a:t>
            </a:r>
            <a:r>
              <a:rPr lang="en-US" altLang="en-US" sz="3200" b="1" dirty="0">
                <a:latin typeface="Times New Roman" pitchFamily="18" charset="0"/>
              </a:rPr>
              <a:t> </a:t>
            </a:r>
            <a:r>
              <a:rPr lang="en-US" altLang="en-US" sz="3200" b="1" dirty="0" err="1">
                <a:latin typeface="Times New Roman" pitchFamily="18" charset="0"/>
              </a:rPr>
              <a:t>ngày</a:t>
            </a:r>
            <a:r>
              <a:rPr lang="en-US" altLang="en-US" sz="3200" b="1" dirty="0">
                <a:latin typeface="Times New Roman" pitchFamily="18" charset="0"/>
              </a:rPr>
              <a:t>, </a:t>
            </a:r>
            <a:r>
              <a:rPr lang="en-US" altLang="en-US" sz="3200" b="1" dirty="0" err="1">
                <a:latin typeface="Times New Roman" pitchFamily="18" charset="0"/>
              </a:rPr>
              <a:t>tháng</a:t>
            </a:r>
            <a:r>
              <a:rPr lang="en-US" altLang="en-US" sz="3200" b="1" dirty="0">
                <a:latin typeface="Times New Roman" pitchFamily="18" charset="0"/>
              </a:rPr>
              <a:t>, </a:t>
            </a:r>
            <a:r>
              <a:rPr lang="en-US" altLang="en-US" sz="3200" b="1" dirty="0" err="1">
                <a:latin typeface="Times New Roman" pitchFamily="18" charset="0"/>
              </a:rPr>
              <a:t>năm</a:t>
            </a:r>
            <a:r>
              <a:rPr lang="en-US" altLang="en-US" sz="3200" b="1" dirty="0">
                <a:latin typeface="Times New Roman" pitchFamily="18" charset="0"/>
              </a:rPr>
              <a:t> </a:t>
            </a:r>
            <a:r>
              <a:rPr lang="en-US" altLang="en-US" sz="3200" b="1" dirty="0" err="1">
                <a:latin typeface="Times New Roman" pitchFamily="18" charset="0"/>
              </a:rPr>
              <a:t>nào</a:t>
            </a:r>
            <a:r>
              <a:rPr lang="en-US" altLang="en-US" sz="3200" b="1" dirty="0">
                <a:latin typeface="Times New Roman" pitchFamily="18" charset="0"/>
              </a:rPr>
              <a:t>?</a:t>
            </a:r>
          </a:p>
        </p:txBody>
      </p:sp>
      <p:sp>
        <p:nvSpPr>
          <p:cNvPr id="190475" name="Text Box 11"/>
          <p:cNvSpPr txBox="1">
            <a:spLocks noChangeArrowheads="1"/>
          </p:cNvSpPr>
          <p:nvPr/>
        </p:nvSpPr>
        <p:spPr bwMode="auto">
          <a:xfrm>
            <a:off x="2336800" y="3371850"/>
            <a:ext cx="8432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3200" b="1" dirty="0" err="1" smtClean="0">
                <a:solidFill>
                  <a:srgbClr val="FF0000"/>
                </a:solidFill>
                <a:latin typeface="Times New Roman" pitchFamily="18" charset="0"/>
              </a:rPr>
              <a:t>Hội</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liên</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hiệp</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phụ</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nữ</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Việt</a:t>
            </a:r>
            <a:r>
              <a:rPr lang="en-US" altLang="en-US" sz="3200" b="1" dirty="0" smtClean="0">
                <a:solidFill>
                  <a:srgbClr val="FF0000"/>
                </a:solidFill>
                <a:latin typeface="Times New Roman" pitchFamily="18" charset="0"/>
              </a:rPr>
              <a:t> Nam </a:t>
            </a:r>
            <a:r>
              <a:rPr lang="en-US" altLang="en-US" sz="3200" b="1" dirty="0" err="1" smtClean="0">
                <a:solidFill>
                  <a:srgbClr val="FF0000"/>
                </a:solidFill>
                <a:latin typeface="Times New Roman" pitchFamily="18" charset="0"/>
              </a:rPr>
              <a:t>được</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thành</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lập</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vào</a:t>
            </a:r>
            <a:r>
              <a:rPr lang="en-US" altLang="en-US" sz="3200" b="1" dirty="0" smtClean="0">
                <a:solidFill>
                  <a:srgbClr val="FF0000"/>
                </a:solidFill>
                <a:latin typeface="Times New Roman" pitchFamily="18" charset="0"/>
              </a:rPr>
              <a:t> </a:t>
            </a:r>
            <a:r>
              <a:rPr lang="en-US" altLang="en-US" sz="3200" b="1" dirty="0" err="1" smtClean="0">
                <a:solidFill>
                  <a:srgbClr val="FF0000"/>
                </a:solidFill>
                <a:latin typeface="Times New Roman" pitchFamily="18" charset="0"/>
              </a:rPr>
              <a:t>ngày</a:t>
            </a:r>
            <a:r>
              <a:rPr lang="en-US" altLang="en-US" sz="3200" b="1" dirty="0" smtClean="0">
                <a:solidFill>
                  <a:srgbClr val="FF0000"/>
                </a:solidFill>
                <a:latin typeface="Times New Roman" pitchFamily="18" charset="0"/>
              </a:rPr>
              <a:t> 20/10/1930</a:t>
            </a:r>
            <a:endParaRPr lang="en-US" altLang="en-US" sz="3200" b="1" dirty="0">
              <a:solidFill>
                <a:srgbClr val="FF0000"/>
              </a:solidFill>
              <a:latin typeface="Times New Roman" pitchFamily="18" charset="0"/>
            </a:endParaRPr>
          </a:p>
        </p:txBody>
      </p:sp>
      <p:sp>
        <p:nvSpPr>
          <p:cNvPr id="12296" name="AutoShape 13">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149910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90467"/>
                                        </p:tgtEl>
                                        <p:attrNameLst>
                                          <p:attrName>style.visibility</p:attrName>
                                        </p:attrNameLst>
                                      </p:cBhvr>
                                      <p:to>
                                        <p:strVal val="visible"/>
                                      </p:to>
                                    </p:set>
                                    <p:animEffect transition="in" filter="checkerboard(across)">
                                      <p:cBhvr>
                                        <p:cTn id="7" dur="500"/>
                                        <p:tgtEl>
                                          <p:spTgt spid="190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0475"/>
                                        </p:tgtEl>
                                        <p:attrNameLst>
                                          <p:attrName>style.visibility</p:attrName>
                                        </p:attrNameLst>
                                      </p:cBhvr>
                                      <p:to>
                                        <p:strVal val="visible"/>
                                      </p:to>
                                    </p:set>
                                    <p:animEffect transition="in" filter="box(in)">
                                      <p:cBhvr>
                                        <p:cTn id="12" dur="500"/>
                                        <p:tgtEl>
                                          <p:spTgt spid="190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rot="10800000" flipV="1">
            <a:off x="1308100" y="1139031"/>
            <a:ext cx="9893300" cy="617537"/>
          </a:xfrm>
          <a:gradFill rotWithShape="1">
            <a:gsLst>
              <a:gs pos="0">
                <a:srgbClr val="66CCFF"/>
              </a:gs>
              <a:gs pos="100000">
                <a:srgbClr val="FFFF99"/>
              </a:gs>
            </a:gsLst>
            <a:lin ang="5400000" scaled="1"/>
          </a:gradFill>
          <a:ln>
            <a:solidFill>
              <a:srgbClr val="0000FF"/>
            </a:solidFill>
            <a:miter lim="800000"/>
            <a:headEnd/>
            <a:tailEnd/>
          </a:ln>
        </p:spPr>
        <p:txBody>
          <a:bodyPr/>
          <a:lstStyle/>
          <a:p>
            <a:pPr eaLnBrk="1" hangingPunct="1">
              <a:defRPr/>
            </a:pP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Bức</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tranh</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dưới</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đây</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mô</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tả</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cuộc</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khởi</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nghĩa</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sz="2400" b="1" dirty="0" err="1" smtClean="0">
                <a:solidFill>
                  <a:srgbClr val="0000FF"/>
                </a:solidFill>
                <a:effectLst>
                  <a:outerShdw blurRad="38100" dist="38100" dir="2700000" algn="tl">
                    <a:srgbClr val="FFFFFF"/>
                  </a:outerShdw>
                </a:effectLst>
                <a:latin typeface="Times New Roman" pitchFamily="18" charset="0"/>
                <a:cs typeface="Times New Roman" pitchFamily="18" charset="0"/>
              </a:rPr>
              <a:t>nào</a:t>
            </a:r>
            <a:r>
              <a:rPr lang="en-US" sz="2400" b="1" dirty="0" smtClean="0">
                <a:solidFill>
                  <a:srgbClr val="0000FF"/>
                </a:solidFill>
                <a:effectLst>
                  <a:outerShdw blurRad="38100" dist="38100" dir="2700000" algn="tl">
                    <a:srgbClr val="FFFFFF"/>
                  </a:outerShdw>
                </a:effectLst>
                <a:latin typeface="Times New Roman" pitchFamily="18" charset="0"/>
                <a:cs typeface="Times New Roman" pitchFamily="18" charset="0"/>
              </a:rPr>
              <a:t>?	</a:t>
            </a:r>
            <a:endParaRPr lang="en-US" sz="2400" dirty="0" smtClean="0">
              <a:solidFill>
                <a:srgbClr val="0000FF"/>
              </a:solidFill>
              <a:effectLst>
                <a:outerShdw blurRad="38100" dist="38100" dir="2700000" algn="tl">
                  <a:srgbClr val="FFFFFF"/>
                </a:outerShdw>
              </a:effectLst>
              <a:latin typeface=".VnVogue" pitchFamily="34" charset="0"/>
            </a:endParaRPr>
          </a:p>
        </p:txBody>
      </p:sp>
      <p:sp>
        <p:nvSpPr>
          <p:cNvPr id="154629" name="Rectangle 5"/>
          <p:cNvSpPr>
            <a:spLocks noChangeArrowheads="1"/>
          </p:cNvSpPr>
          <p:nvPr/>
        </p:nvSpPr>
        <p:spPr bwMode="auto">
          <a:xfrm>
            <a:off x="1308100" y="1143001"/>
            <a:ext cx="9893300" cy="609600"/>
          </a:xfrm>
          <a:prstGeom prst="rect">
            <a:avLst/>
          </a:prstGeom>
          <a:gradFill rotWithShape="1">
            <a:gsLst>
              <a:gs pos="0">
                <a:srgbClr val="FFFF99"/>
              </a:gs>
              <a:gs pos="100000">
                <a:srgbClr val="66CCFF"/>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b="1" dirty="0" err="1">
                <a:solidFill>
                  <a:srgbClr val="0000FF"/>
                </a:solidFill>
                <a:effectLst>
                  <a:outerShdw blurRad="38100" dist="38100" dir="2700000" algn="tl">
                    <a:srgbClr val="FFFFFF"/>
                  </a:outerShdw>
                </a:effectLst>
                <a:latin typeface="Times New Roman" pitchFamily="18" charset="0"/>
                <a:cs typeface="Times New Roman" pitchFamily="18" charset="0"/>
              </a:rPr>
              <a:t>Cuộc</a:t>
            </a:r>
            <a:r>
              <a:rPr lang="en-US" b="1" dirty="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FF"/>
                </a:solidFill>
                <a:effectLst>
                  <a:outerShdw blurRad="38100" dist="38100" dir="2700000" algn="tl">
                    <a:srgbClr val="FFFFFF"/>
                  </a:outerShdw>
                </a:effectLst>
                <a:latin typeface="Times New Roman" pitchFamily="18" charset="0"/>
                <a:cs typeface="Times New Roman" pitchFamily="18" charset="0"/>
              </a:rPr>
              <a:t>khởi</a:t>
            </a:r>
            <a:r>
              <a:rPr lang="en-US" b="1" dirty="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FF"/>
                </a:solidFill>
                <a:effectLst>
                  <a:outerShdw blurRad="38100" dist="38100" dir="2700000" algn="tl">
                    <a:srgbClr val="FFFFFF"/>
                  </a:outerShdw>
                </a:effectLst>
                <a:latin typeface="Times New Roman" pitchFamily="18" charset="0"/>
                <a:cs typeface="Times New Roman" pitchFamily="18" charset="0"/>
              </a:rPr>
              <a:t>nghĩa</a:t>
            </a:r>
            <a:r>
              <a:rPr lang="en-US" b="1" dirty="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FF"/>
                </a:solidFill>
                <a:effectLst>
                  <a:outerShdw blurRad="38100" dist="38100" dir="2700000" algn="tl">
                    <a:srgbClr val="FFFFFF"/>
                  </a:outerShdw>
                </a:effectLst>
                <a:latin typeface="Times New Roman" pitchFamily="18" charset="0"/>
                <a:cs typeface="Times New Roman" pitchFamily="18" charset="0"/>
              </a:rPr>
              <a:t>Hai</a:t>
            </a:r>
            <a:r>
              <a:rPr lang="en-US" b="1" dirty="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FF"/>
                </a:solidFill>
                <a:effectLst>
                  <a:outerShdw blurRad="38100" dist="38100" dir="2700000" algn="tl">
                    <a:srgbClr val="FFFFFF"/>
                  </a:outerShdw>
                </a:effectLst>
                <a:latin typeface="Times New Roman" pitchFamily="18" charset="0"/>
                <a:cs typeface="Times New Roman" pitchFamily="18" charset="0"/>
              </a:rPr>
              <a:t>Bà</a:t>
            </a:r>
            <a:r>
              <a:rPr lang="en-US" b="1" dirty="0">
                <a:solidFill>
                  <a:srgbClr val="0000FF"/>
                </a:solidFill>
                <a:effectLst>
                  <a:outerShdw blurRad="38100" dist="38100" dir="2700000" algn="tl">
                    <a:srgbClr val="FFFFFF"/>
                  </a:outerShdw>
                </a:effectLst>
                <a:latin typeface="Times New Roman" pitchFamily="18" charset="0"/>
                <a:cs typeface="Times New Roman" pitchFamily="18" charset="0"/>
              </a:rPr>
              <a:t> </a:t>
            </a:r>
            <a:r>
              <a:rPr lang="en-US" b="1" dirty="0" err="1">
                <a:solidFill>
                  <a:srgbClr val="0000FF"/>
                </a:solidFill>
                <a:effectLst>
                  <a:outerShdw blurRad="38100" dist="38100" dir="2700000" algn="tl">
                    <a:srgbClr val="FFFFFF"/>
                  </a:outerShdw>
                </a:effectLst>
                <a:latin typeface="Times New Roman" pitchFamily="18" charset="0"/>
                <a:cs typeface="Times New Roman" pitchFamily="18" charset="0"/>
              </a:rPr>
              <a:t>Trưng</a:t>
            </a:r>
            <a:endParaRPr lang="en-US" b="1" dirty="0">
              <a:solidFill>
                <a:srgbClr val="0000FF"/>
              </a:solidFill>
              <a:effectLst>
                <a:outerShdw blurRad="38100" dist="38100" dir="2700000" algn="tl">
                  <a:srgbClr val="FFFFFF"/>
                </a:outerShdw>
              </a:effectLst>
              <a:latin typeface="Times New Roman" pitchFamily="18" charset="0"/>
              <a:cs typeface="Times New Roman" pitchFamily="18" charset="0"/>
            </a:endParaRPr>
          </a:p>
        </p:txBody>
      </p:sp>
      <p:sp>
        <p:nvSpPr>
          <p:cNvPr id="10244" name="Oval 6"/>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a:t>
            </a:r>
            <a:r>
              <a:rPr lang="en-US" altLang="en-US" sz="1800" b="1" dirty="0" smtClean="0">
                <a:latin typeface="Times New Roman" pitchFamily="18" charset="0"/>
                <a:cs typeface="Times New Roman" pitchFamily="18" charset="0"/>
              </a:rPr>
              <a:t>2</a:t>
            </a:r>
            <a:endParaRPr lang="en-US" altLang="en-US" sz="1800" b="1" dirty="0">
              <a:latin typeface="Times New Roman" pitchFamily="18" charset="0"/>
              <a:cs typeface="Times New Roman" pitchFamily="18" charset="0"/>
            </a:endParaRPr>
          </a:p>
        </p:txBody>
      </p:sp>
      <p:sp>
        <p:nvSpPr>
          <p:cNvPr id="10245" name="WordArt 8"/>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0246" name="AutoShape 10">
            <a:hlinkClick r:id="" action="ppaction://noaction" highlightClick="1"/>
          </p:cNvPr>
          <p:cNvSpPr>
            <a:spLocks noChangeArrowheads="1"/>
          </p:cNvSpPr>
          <p:nvPr/>
        </p:nvSpPr>
        <p:spPr bwMode="auto">
          <a:xfrm>
            <a:off x="11277600" y="6324600"/>
            <a:ext cx="914400" cy="5334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
        <p:nvSpPr>
          <p:cNvPr id="10247" name="AutoShape 9" descr="Kết quả hình ảnh cho tranh về khởi nghĩa hai bà trưng"/>
          <p:cNvSpPr>
            <a:spLocks noChangeAspect="1" noChangeArrowheads="1"/>
          </p:cNvSpPr>
          <p:nvPr/>
        </p:nvSpPr>
        <p:spPr bwMode="auto">
          <a:xfrm>
            <a:off x="270933" y="-2127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
        <p:nvSpPr>
          <p:cNvPr id="10248" name="AutoShape 10" descr="Kết quả hình ảnh cho hình ảnh hai bà trưng"/>
          <p:cNvSpPr>
            <a:spLocks noChangeAspect="1" noChangeArrowheads="1"/>
          </p:cNvSpPr>
          <p:nvPr/>
        </p:nvSpPr>
        <p:spPr bwMode="auto">
          <a:xfrm>
            <a:off x="474133" y="-603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
        <p:nvSpPr>
          <p:cNvPr id="10249" name="AutoShape 12" descr="Kết quả hình ảnh cho hình ảnh hai bà trưng"/>
          <p:cNvSpPr>
            <a:spLocks noChangeAspect="1" noChangeArrowheads="1"/>
          </p:cNvSpPr>
          <p:nvPr/>
        </p:nvSpPr>
        <p:spPr bwMode="auto">
          <a:xfrm>
            <a:off x="677333" y="920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pic>
        <p:nvPicPr>
          <p:cNvPr id="11" name="Picture 2" descr="C:\Users\Admin\Desktop\275183912_475700464274850_654703611326996442_n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52601"/>
            <a:ext cx="12192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27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box(in)">
                                      <p:cBhvr>
                                        <p:cTn id="7" dur="500"/>
                                        <p:tgtEl>
                                          <p:spTgt spid="154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a:solidFill>
                  <a:srgbClr val="0000FF"/>
                </a:solidFill>
                <a:effectLst>
                  <a:outerShdw blurRad="38100" dist="38100" dir="2700000" algn="tl">
                    <a:srgbClr val="000000"/>
                  </a:outerShdw>
                </a:effectLst>
                <a:latin typeface=".VnTimeH" pitchFamily="34" charset="0"/>
              </a:rPr>
              <a:t>        </a:t>
            </a:r>
            <a:endParaRPr lang="en-US" sz="4800">
              <a:solidFill>
                <a:srgbClr val="FF0000"/>
              </a:solidFill>
              <a:effectLst>
                <a:outerShdw blurRad="38100" dist="38100" dir="2700000" algn="tl">
                  <a:srgbClr val="000000"/>
                </a:outerShdw>
              </a:effectLst>
              <a:latin typeface=".VnTimeH" pitchFamily="34" charset="0"/>
            </a:endParaRPr>
          </a:p>
        </p:txBody>
      </p:sp>
      <p:sp>
        <p:nvSpPr>
          <p:cNvPr id="23556" name="WordArt 4"/>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23557" name="Oval 5"/>
          <p:cNvSpPr>
            <a:spLocks noChangeArrowheads="1"/>
          </p:cNvSpPr>
          <p:nvPr/>
        </p:nvSpPr>
        <p:spPr bwMode="auto">
          <a:xfrm>
            <a:off x="101600" y="914400"/>
            <a:ext cx="11176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3</a:t>
            </a:r>
          </a:p>
        </p:txBody>
      </p:sp>
      <p:sp>
        <p:nvSpPr>
          <p:cNvPr id="206854" name="Rectangle 6"/>
          <p:cNvSpPr>
            <a:spLocks noChangeArrowheads="1"/>
          </p:cNvSpPr>
          <p:nvPr/>
        </p:nvSpPr>
        <p:spPr bwMode="auto">
          <a:xfrm>
            <a:off x="1422400" y="1926728"/>
            <a:ext cx="36703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b="1" dirty="0" err="1">
                <a:effectLst>
                  <a:outerShdw blurRad="38100" dist="38100" dir="2700000" algn="tl">
                    <a:srgbClr val="FFFFFF"/>
                  </a:outerShdw>
                </a:effectLst>
                <a:latin typeface="Times New Roman" pitchFamily="18" charset="0"/>
              </a:rPr>
              <a:t>Quê</a:t>
            </a:r>
            <a:r>
              <a:rPr lang="en-US" sz="3200" b="1" dirty="0">
                <a:effectLst>
                  <a:outerShdw blurRad="38100" dist="38100" dir="2700000" algn="tl">
                    <a:srgbClr val="FFFFFF"/>
                  </a:outerShdw>
                </a:effectLst>
                <a:latin typeface="Times New Roman" pitchFamily="18" charset="0"/>
              </a:rPr>
              <a:t> ở </a:t>
            </a:r>
            <a:r>
              <a:rPr lang="en-US" sz="3200" b="1" dirty="0" err="1">
                <a:effectLst>
                  <a:outerShdw blurRad="38100" dist="38100" dir="2700000" algn="tl">
                    <a:srgbClr val="FFFFFF"/>
                  </a:outerShdw>
                </a:effectLst>
                <a:latin typeface="Times New Roman" pitchFamily="18" charset="0"/>
              </a:rPr>
              <a:t>Bình</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Ân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huyện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Gò</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Công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Đông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tỉnh</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Tiền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Giang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Nguyên</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phó</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chủ</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tịch</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nước</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Cộng</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hòa</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Xã</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hội</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Chủ</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nghĩa</a:t>
            </a:r>
            <a:r>
              <a:rPr lang="en-US" sz="3200" b="1" dirty="0">
                <a:effectLst>
                  <a:outerShdw blurRad="38100" dist="38100" dir="2700000" algn="tl">
                    <a:srgbClr val="FFFFFF"/>
                  </a:outerShdw>
                </a:effectLst>
                <a:latin typeface="Times New Roman" pitchFamily="18" charset="0"/>
              </a:rPr>
              <a:t> </a:t>
            </a:r>
            <a:r>
              <a:rPr lang="en-US" sz="3200" b="1" dirty="0" err="1">
                <a:effectLst>
                  <a:outerShdw blurRad="38100" dist="38100" dir="2700000" algn="tl">
                    <a:srgbClr val="FFFFFF"/>
                  </a:outerShdw>
                </a:effectLst>
                <a:latin typeface="Times New Roman" pitchFamily="18" charset="0"/>
              </a:rPr>
              <a:t>Việt</a:t>
            </a:r>
            <a:r>
              <a:rPr lang="en-US" sz="3200" b="1" dirty="0">
                <a:effectLst>
                  <a:outerShdw blurRad="38100" dist="38100" dir="2700000" algn="tl">
                    <a:srgbClr val="FFFFFF"/>
                  </a:outerShdw>
                </a:effectLst>
                <a:latin typeface="Times New Roman" pitchFamily="18" charset="0"/>
              </a:rPr>
              <a:t> Nam (</a:t>
            </a:r>
            <a:r>
              <a:rPr lang="en-US" sz="3200" b="1" dirty="0" err="1">
                <a:effectLst>
                  <a:outerShdw blurRad="38100" dist="38100" dir="2700000" algn="tl">
                    <a:srgbClr val="FFFFFF"/>
                  </a:outerShdw>
                </a:effectLst>
                <a:latin typeface="Times New Roman" pitchFamily="18" charset="0"/>
              </a:rPr>
              <a:t>khóa</a:t>
            </a:r>
            <a:r>
              <a:rPr lang="en-US" sz="3200" b="1" dirty="0">
                <a:effectLst>
                  <a:outerShdw blurRad="38100" dist="38100" dir="2700000" algn="tl">
                    <a:srgbClr val="FFFFFF"/>
                  </a:outerShdw>
                </a:effectLst>
                <a:latin typeface="Times New Roman" pitchFamily="18" charset="0"/>
              </a:rPr>
              <a:t> 2002-2007).</a:t>
            </a:r>
          </a:p>
        </p:txBody>
      </p:sp>
      <p:pic>
        <p:nvPicPr>
          <p:cNvPr id="23559" name="Picture 7" descr="Bà Trương Mỹ Hoa trả lời phỏng vấn BBC tại Phủ Chủ tịch ở Hà Nội hồi tháng 8/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1" y="1789331"/>
            <a:ext cx="5727700" cy="43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6" name="Text Box 8"/>
          <p:cNvSpPr txBox="1">
            <a:spLocks noChangeArrowheads="1"/>
          </p:cNvSpPr>
          <p:nvPr/>
        </p:nvSpPr>
        <p:spPr bwMode="auto">
          <a:xfrm>
            <a:off x="7429501" y="6248400"/>
            <a:ext cx="33810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b="1" dirty="0">
                <a:latin typeface="Times New Roman" pitchFamily="18" charset="0"/>
              </a:rPr>
              <a:t>TRƯƠNG MỸ HOA</a:t>
            </a:r>
          </a:p>
        </p:txBody>
      </p:sp>
      <p:sp>
        <p:nvSpPr>
          <p:cNvPr id="23561" name="AutoShape 10">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
        <p:nvSpPr>
          <p:cNvPr id="2" name="TextBox 1"/>
          <p:cNvSpPr txBox="1"/>
          <p:nvPr/>
        </p:nvSpPr>
        <p:spPr>
          <a:xfrm>
            <a:off x="1959428" y="914400"/>
            <a:ext cx="2093843" cy="707886"/>
          </a:xfrm>
          <a:prstGeom prst="rect">
            <a:avLst/>
          </a:prstGeom>
          <a:noFill/>
        </p:spPr>
        <p:txBody>
          <a:bodyPr wrap="none" rtlCol="0">
            <a:spAutoFit/>
          </a:bodyPr>
          <a:lstStyle/>
          <a:p>
            <a:r>
              <a:rPr lang="en-US" sz="4000" b="1" dirty="0" err="1" smtClean="0">
                <a:latin typeface="Times New Roman" panose="02020603050405020304" pitchFamily="18" charset="0"/>
                <a:cs typeface="Times New Roman" panose="02020603050405020304" pitchFamily="18" charset="0"/>
              </a:rPr>
              <a:t>Bà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ai</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6856"/>
                                        </p:tgtEl>
                                        <p:attrNameLst>
                                          <p:attrName>style.visibility</p:attrName>
                                        </p:attrNameLst>
                                      </p:cBhvr>
                                      <p:to>
                                        <p:strVal val="visible"/>
                                      </p:to>
                                    </p:set>
                                    <p:animEffect transition="in" filter="box(in)">
                                      <p:cBhvr>
                                        <p:cTn id="7" dur="500"/>
                                        <p:tgtEl>
                                          <p:spTgt spid="20685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6854"/>
                                        </p:tgtEl>
                                        <p:attrNameLst>
                                          <p:attrName>style.visibility</p:attrName>
                                        </p:attrNameLst>
                                      </p:cBhvr>
                                      <p:to>
                                        <p:strVal val="visible"/>
                                      </p:to>
                                    </p:set>
                                    <p:animEffect transition="in" filter="circle(in)">
                                      <p:cBhvr>
                                        <p:cTn id="12" dur="2000"/>
                                        <p:tgtEl>
                                          <p:spTgt spid="206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p:bldP spid="2068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a:solidFill>
                  <a:srgbClr val="0000FF"/>
                </a:solidFill>
                <a:effectLst>
                  <a:outerShdw blurRad="38100" dist="38100" dir="2700000" algn="tl">
                    <a:srgbClr val="000000"/>
                  </a:outerShdw>
                </a:effectLst>
                <a:latin typeface=".VnTimeH" pitchFamily="34" charset="0"/>
              </a:rPr>
              <a:t>        </a:t>
            </a:r>
            <a:endParaRPr lang="en-US" sz="4800">
              <a:solidFill>
                <a:srgbClr val="FF0000"/>
              </a:solidFill>
              <a:effectLst>
                <a:outerShdw blurRad="38100" dist="38100" dir="2700000" algn="tl">
                  <a:srgbClr val="000000"/>
                </a:outerShdw>
              </a:effectLst>
              <a:latin typeface=".VnTimeH" pitchFamily="34" charset="0"/>
            </a:endParaRPr>
          </a:p>
        </p:txBody>
      </p:sp>
      <p:pic>
        <p:nvPicPr>
          <p:cNvPr id="201731"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WordArt 4"/>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8437" name="Oval 5"/>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a:t>
            </a:r>
            <a:r>
              <a:rPr lang="en-US" altLang="en-US" sz="1800" b="1" dirty="0" smtClean="0">
                <a:latin typeface="Times New Roman" pitchFamily="18" charset="0"/>
                <a:cs typeface="Times New Roman" pitchFamily="18" charset="0"/>
              </a:rPr>
              <a:t>4</a:t>
            </a:r>
            <a:endParaRPr lang="en-US" altLang="en-US" sz="1800" b="1" dirty="0">
              <a:latin typeface="Times New Roman" pitchFamily="18" charset="0"/>
              <a:cs typeface="Times New Roman" pitchFamily="18" charset="0"/>
            </a:endParaRPr>
          </a:p>
        </p:txBody>
      </p:sp>
      <p:sp>
        <p:nvSpPr>
          <p:cNvPr id="18438" name="Text Box 6"/>
          <p:cNvSpPr txBox="1">
            <a:spLocks noChangeArrowheads="1"/>
          </p:cNvSpPr>
          <p:nvPr/>
        </p:nvSpPr>
        <p:spPr bwMode="auto">
          <a:xfrm>
            <a:off x="1828800" y="939801"/>
            <a:ext cx="71545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b="1" dirty="0" err="1">
                <a:latin typeface="Times New Roman" pitchFamily="18" charset="0"/>
              </a:rPr>
              <a:t>Tứ</a:t>
            </a:r>
            <a:r>
              <a:rPr lang="en-US" altLang="en-US" b="1" dirty="0">
                <a:latin typeface="Times New Roman" pitchFamily="18" charset="0"/>
              </a:rPr>
              <a:t> </a:t>
            </a:r>
            <a:r>
              <a:rPr lang="en-US" altLang="en-US" b="1" dirty="0" err="1">
                <a:latin typeface="Times New Roman" pitchFamily="18" charset="0"/>
              </a:rPr>
              <a:t>đức</a:t>
            </a:r>
            <a:r>
              <a:rPr lang="en-US" altLang="en-US" b="1" dirty="0">
                <a:latin typeface="Times New Roman" pitchFamily="18" charset="0"/>
              </a:rPr>
              <a:t> </a:t>
            </a:r>
            <a:r>
              <a:rPr lang="en-US" altLang="en-US" b="1" dirty="0" err="1">
                <a:latin typeface="Times New Roman" pitchFamily="18" charset="0"/>
              </a:rPr>
              <a:t>của</a:t>
            </a:r>
            <a:r>
              <a:rPr lang="en-US" altLang="en-US" b="1" dirty="0">
                <a:latin typeface="Times New Roman" pitchFamily="18" charset="0"/>
              </a:rPr>
              <a:t> </a:t>
            </a:r>
            <a:r>
              <a:rPr lang="en-US" altLang="en-US" b="1" dirty="0" err="1">
                <a:latin typeface="Times New Roman" pitchFamily="18" charset="0"/>
              </a:rPr>
              <a:t>người</a:t>
            </a:r>
            <a:r>
              <a:rPr lang="en-US" altLang="en-US" b="1" dirty="0">
                <a:latin typeface="Times New Roman" pitchFamily="18" charset="0"/>
              </a:rPr>
              <a:t> </a:t>
            </a:r>
            <a:r>
              <a:rPr lang="en-US" altLang="en-US" b="1" dirty="0" err="1">
                <a:latin typeface="Times New Roman" pitchFamily="18" charset="0"/>
              </a:rPr>
              <a:t>phụ</a:t>
            </a:r>
            <a:r>
              <a:rPr lang="en-US" altLang="en-US" b="1" dirty="0">
                <a:latin typeface="Times New Roman" pitchFamily="18" charset="0"/>
              </a:rPr>
              <a:t> </a:t>
            </a:r>
            <a:r>
              <a:rPr lang="en-US" altLang="en-US" b="1" dirty="0" err="1">
                <a:latin typeface="Times New Roman" pitchFamily="18" charset="0"/>
              </a:rPr>
              <a:t>nữ</a:t>
            </a:r>
            <a:r>
              <a:rPr lang="en-US" altLang="en-US" b="1" dirty="0">
                <a:latin typeface="Times New Roman" pitchFamily="18" charset="0"/>
              </a:rPr>
              <a:t> </a:t>
            </a:r>
            <a:r>
              <a:rPr lang="en-US" altLang="en-US" b="1" dirty="0" err="1">
                <a:latin typeface="Times New Roman" pitchFamily="18" charset="0"/>
              </a:rPr>
              <a:t>xưa</a:t>
            </a:r>
            <a:r>
              <a:rPr lang="en-US" altLang="en-US" b="1" dirty="0">
                <a:latin typeface="Times New Roman" pitchFamily="18" charset="0"/>
              </a:rPr>
              <a:t> </a:t>
            </a:r>
            <a:r>
              <a:rPr lang="en-US" altLang="en-US" b="1" dirty="0" err="1">
                <a:latin typeface="Times New Roman" pitchFamily="18" charset="0"/>
              </a:rPr>
              <a:t>gồm</a:t>
            </a:r>
            <a:r>
              <a:rPr lang="en-US" altLang="en-US" b="1" dirty="0">
                <a:latin typeface="Times New Roman" pitchFamily="18" charset="0"/>
              </a:rPr>
              <a:t> </a:t>
            </a:r>
            <a:r>
              <a:rPr lang="en-US" altLang="en-US" b="1" dirty="0" err="1">
                <a:latin typeface="Times New Roman" pitchFamily="18" charset="0"/>
              </a:rPr>
              <a:t>những</a:t>
            </a:r>
            <a:r>
              <a:rPr lang="en-US" altLang="en-US" b="1" dirty="0">
                <a:latin typeface="Times New Roman" pitchFamily="18" charset="0"/>
              </a:rPr>
              <a:t> </a:t>
            </a:r>
            <a:r>
              <a:rPr lang="en-US" altLang="en-US" b="1" dirty="0" err="1">
                <a:latin typeface="Times New Roman" pitchFamily="18" charset="0"/>
              </a:rPr>
              <a:t>gì</a:t>
            </a:r>
            <a:r>
              <a:rPr lang="en-US" altLang="en-US" b="1" dirty="0">
                <a:latin typeface="Times New Roman" pitchFamily="18" charset="0"/>
              </a:rPr>
              <a:t>?</a:t>
            </a:r>
          </a:p>
        </p:txBody>
      </p:sp>
      <p:sp>
        <p:nvSpPr>
          <p:cNvPr id="201735" name="Oval 7"/>
          <p:cNvSpPr>
            <a:spLocks noChangeArrowheads="1"/>
          </p:cNvSpPr>
          <p:nvPr/>
        </p:nvSpPr>
        <p:spPr bwMode="auto">
          <a:xfrm>
            <a:off x="406400" y="1524000"/>
            <a:ext cx="2032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200">
                <a:effectLst>
                  <a:outerShdw blurRad="38100" dist="38100" dir="2700000" algn="tl">
                    <a:srgbClr val="FFFFFF"/>
                  </a:outerShdw>
                </a:effectLst>
                <a:latin typeface="Times New Roman" pitchFamily="18" charset="0"/>
              </a:rPr>
              <a:t>Công</a:t>
            </a:r>
          </a:p>
        </p:txBody>
      </p:sp>
      <p:sp>
        <p:nvSpPr>
          <p:cNvPr id="201736" name="Oval 8"/>
          <p:cNvSpPr>
            <a:spLocks noChangeArrowheads="1"/>
          </p:cNvSpPr>
          <p:nvPr/>
        </p:nvSpPr>
        <p:spPr bwMode="auto">
          <a:xfrm>
            <a:off x="406400" y="2743200"/>
            <a:ext cx="2032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200">
                <a:effectLst>
                  <a:outerShdw blurRad="38100" dist="38100" dir="2700000" algn="tl">
                    <a:srgbClr val="FFFFFF"/>
                  </a:outerShdw>
                </a:effectLst>
                <a:latin typeface="Times New Roman" pitchFamily="18" charset="0"/>
              </a:rPr>
              <a:t>Dung</a:t>
            </a:r>
          </a:p>
        </p:txBody>
      </p:sp>
      <p:sp>
        <p:nvSpPr>
          <p:cNvPr id="201737" name="Oval 9"/>
          <p:cNvSpPr>
            <a:spLocks noChangeArrowheads="1"/>
          </p:cNvSpPr>
          <p:nvPr/>
        </p:nvSpPr>
        <p:spPr bwMode="auto">
          <a:xfrm>
            <a:off x="406400" y="3962400"/>
            <a:ext cx="2032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200">
                <a:effectLst>
                  <a:outerShdw blurRad="38100" dist="38100" dir="2700000" algn="tl">
                    <a:srgbClr val="FFFFFF"/>
                  </a:outerShdw>
                </a:effectLst>
                <a:latin typeface="Times New Roman" pitchFamily="18" charset="0"/>
              </a:rPr>
              <a:t>Ngôn</a:t>
            </a:r>
          </a:p>
        </p:txBody>
      </p:sp>
      <p:sp>
        <p:nvSpPr>
          <p:cNvPr id="201738" name="Oval 10"/>
          <p:cNvSpPr>
            <a:spLocks noChangeArrowheads="1"/>
          </p:cNvSpPr>
          <p:nvPr/>
        </p:nvSpPr>
        <p:spPr bwMode="auto">
          <a:xfrm>
            <a:off x="406400" y="5105400"/>
            <a:ext cx="2032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200">
                <a:effectLst>
                  <a:outerShdw blurRad="38100" dist="38100" dir="2700000" algn="tl">
                    <a:srgbClr val="FFFFFF"/>
                  </a:outerShdw>
                </a:effectLst>
                <a:latin typeface="Times New Roman" pitchFamily="18" charset="0"/>
              </a:rPr>
              <a:t>Hạnh</a:t>
            </a:r>
          </a:p>
        </p:txBody>
      </p:sp>
      <p:sp>
        <p:nvSpPr>
          <p:cNvPr id="201739" name="Text Box 11"/>
          <p:cNvSpPr txBox="1">
            <a:spLocks noChangeArrowheads="1"/>
          </p:cNvSpPr>
          <p:nvPr/>
        </p:nvSpPr>
        <p:spPr bwMode="auto">
          <a:xfrm>
            <a:off x="2518834" y="1590675"/>
            <a:ext cx="855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a:latin typeface="Times New Roman" pitchFamily="18" charset="0"/>
              </a:rPr>
              <a:t>Giỏi về nữ công gia chánh (may vá, bếp núc, thêu thùa,…)</a:t>
            </a:r>
          </a:p>
        </p:txBody>
      </p:sp>
      <p:sp>
        <p:nvSpPr>
          <p:cNvPr id="201740" name="Text Box 12"/>
          <p:cNvSpPr txBox="1">
            <a:spLocks noChangeArrowheads="1"/>
          </p:cNvSpPr>
          <p:nvPr/>
        </p:nvSpPr>
        <p:spPr bwMode="auto">
          <a:xfrm>
            <a:off x="2620434" y="2886076"/>
            <a:ext cx="845396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a:latin typeface="Times New Roman" pitchFamily="18" charset="0"/>
              </a:rPr>
              <a:t>Vẻ đẹp về nhan sắc (diện mạo, dáng vấp)</a:t>
            </a:r>
          </a:p>
        </p:txBody>
      </p:sp>
      <p:sp>
        <p:nvSpPr>
          <p:cNvPr id="201741" name="Text Box 13"/>
          <p:cNvSpPr txBox="1">
            <a:spLocks noChangeArrowheads="1"/>
          </p:cNvSpPr>
          <p:nvPr/>
        </p:nvSpPr>
        <p:spPr bwMode="auto">
          <a:xfrm>
            <a:off x="2844800" y="3962400"/>
            <a:ext cx="83523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a:latin typeface="Times New Roman" pitchFamily="18" charset="0"/>
              </a:rPr>
              <a:t>Lời ăn, tiếng nói (qua cách ứng xử, giao tiếp)</a:t>
            </a:r>
          </a:p>
        </p:txBody>
      </p:sp>
      <p:sp>
        <p:nvSpPr>
          <p:cNvPr id="201742" name="Text Box 14"/>
          <p:cNvSpPr txBox="1">
            <a:spLocks noChangeArrowheads="1"/>
          </p:cNvSpPr>
          <p:nvPr/>
        </p:nvSpPr>
        <p:spPr bwMode="auto">
          <a:xfrm>
            <a:off x="2823634" y="5257801"/>
            <a:ext cx="814916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a:latin typeface="Times New Roman" pitchFamily="18" charset="0"/>
              </a:rPr>
              <a:t>Phẩm hạnh: vẻ đẹp tâm hồn, tính nết.</a:t>
            </a:r>
          </a:p>
        </p:txBody>
      </p:sp>
      <p:sp>
        <p:nvSpPr>
          <p:cNvPr id="18447" name="AutoShape 16">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2424326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checkerboard(across)">
                                      <p:cBhvr>
                                        <p:cTn id="7" dur="500"/>
                                        <p:tgtEl>
                                          <p:spTgt spid="2017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1735"/>
                                        </p:tgtEl>
                                        <p:attrNameLst>
                                          <p:attrName>style.visibility</p:attrName>
                                        </p:attrNameLst>
                                      </p:cBhvr>
                                      <p:to>
                                        <p:strVal val="visible"/>
                                      </p:to>
                                    </p:set>
                                    <p:animEffect transition="in" filter="box(in)">
                                      <p:cBhvr>
                                        <p:cTn id="12" dur="500"/>
                                        <p:tgtEl>
                                          <p:spTgt spid="20173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01739"/>
                                        </p:tgtEl>
                                        <p:attrNameLst>
                                          <p:attrName>style.visibility</p:attrName>
                                        </p:attrNameLst>
                                      </p:cBhvr>
                                      <p:to>
                                        <p:strVal val="visible"/>
                                      </p:to>
                                    </p:set>
                                    <p:animEffect transition="in" filter="box(in)">
                                      <p:cBhvr>
                                        <p:cTn id="15" dur="500"/>
                                        <p:tgtEl>
                                          <p:spTgt spid="20173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01736"/>
                                        </p:tgtEl>
                                        <p:attrNameLst>
                                          <p:attrName>style.visibility</p:attrName>
                                        </p:attrNameLst>
                                      </p:cBhvr>
                                      <p:to>
                                        <p:strVal val="visible"/>
                                      </p:to>
                                    </p:set>
                                    <p:animEffect transition="in" filter="box(in)">
                                      <p:cBhvr>
                                        <p:cTn id="18" dur="500"/>
                                        <p:tgtEl>
                                          <p:spTgt spid="20173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01740"/>
                                        </p:tgtEl>
                                        <p:attrNameLst>
                                          <p:attrName>style.visibility</p:attrName>
                                        </p:attrNameLst>
                                      </p:cBhvr>
                                      <p:to>
                                        <p:strVal val="visible"/>
                                      </p:to>
                                    </p:set>
                                    <p:animEffect transition="in" filter="box(in)">
                                      <p:cBhvr>
                                        <p:cTn id="21" dur="500"/>
                                        <p:tgtEl>
                                          <p:spTgt spid="201740"/>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01737"/>
                                        </p:tgtEl>
                                        <p:attrNameLst>
                                          <p:attrName>style.visibility</p:attrName>
                                        </p:attrNameLst>
                                      </p:cBhvr>
                                      <p:to>
                                        <p:strVal val="visible"/>
                                      </p:to>
                                    </p:set>
                                    <p:animEffect transition="in" filter="box(in)">
                                      <p:cBhvr>
                                        <p:cTn id="24" dur="500"/>
                                        <p:tgtEl>
                                          <p:spTgt spid="20173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01741"/>
                                        </p:tgtEl>
                                        <p:attrNameLst>
                                          <p:attrName>style.visibility</p:attrName>
                                        </p:attrNameLst>
                                      </p:cBhvr>
                                      <p:to>
                                        <p:strVal val="visible"/>
                                      </p:to>
                                    </p:set>
                                    <p:animEffect transition="in" filter="box(in)">
                                      <p:cBhvr>
                                        <p:cTn id="27" dur="500"/>
                                        <p:tgtEl>
                                          <p:spTgt spid="201741"/>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1738"/>
                                        </p:tgtEl>
                                        <p:attrNameLst>
                                          <p:attrName>style.visibility</p:attrName>
                                        </p:attrNameLst>
                                      </p:cBhvr>
                                      <p:to>
                                        <p:strVal val="visible"/>
                                      </p:to>
                                    </p:set>
                                    <p:animEffect transition="in" filter="box(in)">
                                      <p:cBhvr>
                                        <p:cTn id="30" dur="500"/>
                                        <p:tgtEl>
                                          <p:spTgt spid="201738"/>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01742"/>
                                        </p:tgtEl>
                                        <p:attrNameLst>
                                          <p:attrName>style.visibility</p:attrName>
                                        </p:attrNameLst>
                                      </p:cBhvr>
                                      <p:to>
                                        <p:strVal val="visible"/>
                                      </p:to>
                                    </p:set>
                                    <p:animEffect transition="in" filter="box(in)">
                                      <p:cBhvr>
                                        <p:cTn id="33" dur="500"/>
                                        <p:tgtEl>
                                          <p:spTgt spid="201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5" grpId="0" animBg="1"/>
      <p:bldP spid="201736" grpId="0" animBg="1"/>
      <p:bldP spid="201737" grpId="0" animBg="1"/>
      <p:bldP spid="201738" grpId="0" animBg="1"/>
      <p:bldP spid="201739" grpId="0"/>
      <p:bldP spid="201740" grpId="0"/>
      <p:bldP spid="201741" grpId="0"/>
      <p:bldP spid="2017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endParaRPr lang="en-US" sz="5400">
              <a:solidFill>
                <a:srgbClr val="0000FF"/>
              </a:solidFill>
              <a:effectLst>
                <a:outerShdw blurRad="38100" dist="38100" dir="2700000" algn="tl">
                  <a:srgbClr val="000000"/>
                </a:outerShdw>
              </a:effectLst>
              <a:latin typeface="Times New Roman" pitchFamily="18" charset="0"/>
              <a:cs typeface="Times New Roman" pitchFamily="18" charset="0"/>
            </a:endParaRPr>
          </a:p>
        </p:txBody>
      </p:sp>
      <p:pic>
        <p:nvPicPr>
          <p:cNvPr id="198659"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WordArt 4"/>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5365" name="Oval 5"/>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a:t>
            </a:r>
            <a:r>
              <a:rPr lang="en-US" altLang="en-US" sz="1800" b="1" dirty="0" smtClean="0">
                <a:latin typeface="Times New Roman" pitchFamily="18" charset="0"/>
                <a:cs typeface="Times New Roman" pitchFamily="18" charset="0"/>
              </a:rPr>
              <a:t>5</a:t>
            </a:r>
            <a:endParaRPr lang="en-US" altLang="en-US" sz="1800" b="1" dirty="0">
              <a:latin typeface="Times New Roman" pitchFamily="18" charset="0"/>
              <a:cs typeface="Times New Roman" pitchFamily="18" charset="0"/>
            </a:endParaRPr>
          </a:p>
        </p:txBody>
      </p:sp>
      <p:sp>
        <p:nvSpPr>
          <p:cNvPr id="15366" name="Text Box 6"/>
          <p:cNvSpPr txBox="1">
            <a:spLocks noChangeArrowheads="1"/>
          </p:cNvSpPr>
          <p:nvPr/>
        </p:nvSpPr>
        <p:spPr bwMode="auto">
          <a:xfrm>
            <a:off x="1625601" y="1233488"/>
            <a:ext cx="72918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b="1" dirty="0" err="1">
                <a:latin typeface="Times New Roman" pitchFamily="18" charset="0"/>
              </a:rPr>
              <a:t>Tám</a:t>
            </a:r>
            <a:r>
              <a:rPr lang="en-US" altLang="en-US" b="1" dirty="0">
                <a:latin typeface="Times New Roman" pitchFamily="18" charset="0"/>
              </a:rPr>
              <a:t> </a:t>
            </a:r>
            <a:r>
              <a:rPr lang="en-US" altLang="en-US" b="1" dirty="0" err="1">
                <a:latin typeface="Times New Roman" pitchFamily="18" charset="0"/>
              </a:rPr>
              <a:t>chữ</a:t>
            </a:r>
            <a:r>
              <a:rPr lang="en-US" altLang="en-US" b="1" dirty="0">
                <a:latin typeface="Times New Roman" pitchFamily="18" charset="0"/>
              </a:rPr>
              <a:t> </a:t>
            </a:r>
            <a:r>
              <a:rPr lang="en-US" altLang="en-US" b="1" dirty="0" err="1">
                <a:latin typeface="Times New Roman" pitchFamily="18" charset="0"/>
              </a:rPr>
              <a:t>vàng</a:t>
            </a:r>
            <a:r>
              <a:rPr lang="en-US" altLang="en-US" b="1" dirty="0">
                <a:latin typeface="Times New Roman" pitchFamily="18" charset="0"/>
              </a:rPr>
              <a:t> </a:t>
            </a:r>
            <a:r>
              <a:rPr lang="en-US" altLang="en-US" b="1" dirty="0" err="1">
                <a:latin typeface="Times New Roman" pitchFamily="18" charset="0"/>
              </a:rPr>
              <a:t>Bác</a:t>
            </a:r>
            <a:r>
              <a:rPr lang="en-US" altLang="en-US" b="1" dirty="0">
                <a:latin typeface="Times New Roman" pitchFamily="18" charset="0"/>
              </a:rPr>
              <a:t> </a:t>
            </a:r>
            <a:r>
              <a:rPr lang="en-US" altLang="en-US" b="1" dirty="0" err="1">
                <a:latin typeface="Times New Roman" pitchFamily="18" charset="0"/>
              </a:rPr>
              <a:t>Hồ</a:t>
            </a:r>
            <a:r>
              <a:rPr lang="en-US" altLang="en-US" b="1" dirty="0">
                <a:latin typeface="Times New Roman" pitchFamily="18" charset="0"/>
              </a:rPr>
              <a:t> </a:t>
            </a:r>
            <a:r>
              <a:rPr lang="en-US" altLang="en-US" b="1" dirty="0" err="1">
                <a:latin typeface="Times New Roman" pitchFamily="18" charset="0"/>
              </a:rPr>
              <a:t>tặng</a:t>
            </a:r>
            <a:r>
              <a:rPr lang="en-US" altLang="en-US" b="1" dirty="0">
                <a:latin typeface="Times New Roman" pitchFamily="18" charset="0"/>
              </a:rPr>
              <a:t> </a:t>
            </a:r>
            <a:r>
              <a:rPr lang="en-US" altLang="en-US" b="1" dirty="0" err="1">
                <a:latin typeface="Times New Roman" pitchFamily="18" charset="0"/>
              </a:rPr>
              <a:t>phụ</a:t>
            </a:r>
            <a:r>
              <a:rPr lang="en-US" altLang="en-US" b="1" dirty="0">
                <a:latin typeface="Times New Roman" pitchFamily="18" charset="0"/>
              </a:rPr>
              <a:t> </a:t>
            </a:r>
            <a:r>
              <a:rPr lang="en-US" altLang="en-US" b="1" dirty="0" err="1">
                <a:latin typeface="Times New Roman" pitchFamily="18" charset="0"/>
              </a:rPr>
              <a:t>nữ</a:t>
            </a:r>
            <a:r>
              <a:rPr lang="en-US" altLang="en-US" b="1" dirty="0">
                <a:latin typeface="Times New Roman" pitchFamily="18" charset="0"/>
              </a:rPr>
              <a:t> </a:t>
            </a:r>
            <a:r>
              <a:rPr lang="en-US" altLang="en-US" b="1" dirty="0" err="1">
                <a:latin typeface="Times New Roman" pitchFamily="18" charset="0"/>
              </a:rPr>
              <a:t>Việt</a:t>
            </a:r>
            <a:r>
              <a:rPr lang="en-US" altLang="en-US" b="1" dirty="0">
                <a:latin typeface="Times New Roman" pitchFamily="18" charset="0"/>
              </a:rPr>
              <a:t> Nam?</a:t>
            </a:r>
          </a:p>
        </p:txBody>
      </p:sp>
      <p:sp>
        <p:nvSpPr>
          <p:cNvPr id="198663" name="Rectangle 7"/>
          <p:cNvSpPr>
            <a:spLocks noChangeArrowheads="1"/>
          </p:cNvSpPr>
          <p:nvPr/>
        </p:nvSpPr>
        <p:spPr bwMode="auto">
          <a:xfrm>
            <a:off x="825500" y="2286000"/>
            <a:ext cx="1099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Clr>
                <a:schemeClr val="hlink"/>
              </a:buClr>
              <a:buSzPct val="65000"/>
              <a:buFont typeface="Wingdings" pitchFamily="2" charset="2"/>
              <a:buNone/>
              <a:defRPr/>
            </a:pPr>
            <a:r>
              <a:rPr lang="en-US" sz="3200" b="1" dirty="0">
                <a:solidFill>
                  <a:srgbClr val="0000FF"/>
                </a:solidFill>
                <a:effectLst>
                  <a:outerShdw blurRad="38100" dist="38100" dir="2700000" algn="tl">
                    <a:srgbClr val="FFFFFF"/>
                  </a:outerShdw>
                </a:effectLst>
                <a:latin typeface="Times New Roman" pitchFamily="18" charset="0"/>
              </a:rPr>
              <a:t>ANH </a:t>
            </a:r>
            <a:r>
              <a:rPr lang="en-US" sz="3200" b="1" dirty="0" smtClean="0">
                <a:solidFill>
                  <a:srgbClr val="0000FF"/>
                </a:solidFill>
                <a:effectLst>
                  <a:outerShdw blurRad="38100" dist="38100" dir="2700000" algn="tl">
                    <a:srgbClr val="FFFFFF"/>
                  </a:outerShdw>
                </a:effectLst>
                <a:latin typeface="Times New Roman" pitchFamily="18" charset="0"/>
              </a:rPr>
              <a:t>HÙNG - </a:t>
            </a:r>
            <a:r>
              <a:rPr lang="en-US" sz="3200" b="1" dirty="0">
                <a:solidFill>
                  <a:srgbClr val="0000FF"/>
                </a:solidFill>
                <a:effectLst>
                  <a:outerShdw blurRad="38100" dist="38100" dir="2700000" algn="tl">
                    <a:srgbClr val="FFFFFF"/>
                  </a:outerShdw>
                </a:effectLst>
                <a:latin typeface="Times New Roman" pitchFamily="18" charset="0"/>
              </a:rPr>
              <a:t>BẤT </a:t>
            </a:r>
            <a:r>
              <a:rPr lang="en-US" sz="3200" b="1" dirty="0" smtClean="0">
                <a:solidFill>
                  <a:srgbClr val="0000FF"/>
                </a:solidFill>
                <a:effectLst>
                  <a:outerShdw blurRad="38100" dist="38100" dir="2700000" algn="tl">
                    <a:srgbClr val="FFFFFF"/>
                  </a:outerShdw>
                </a:effectLst>
                <a:latin typeface="Times New Roman" pitchFamily="18" charset="0"/>
              </a:rPr>
              <a:t>KHUẤT - </a:t>
            </a:r>
            <a:r>
              <a:rPr lang="en-US" sz="3200" b="1" dirty="0">
                <a:solidFill>
                  <a:srgbClr val="0000FF"/>
                </a:solidFill>
                <a:effectLst>
                  <a:outerShdw blurRad="38100" dist="38100" dir="2700000" algn="tl">
                    <a:srgbClr val="FFFFFF"/>
                  </a:outerShdw>
                </a:effectLst>
                <a:latin typeface="Times New Roman" pitchFamily="18" charset="0"/>
              </a:rPr>
              <a:t>TRUNG </a:t>
            </a:r>
            <a:r>
              <a:rPr lang="en-US" sz="3200" b="1" dirty="0" smtClean="0">
                <a:solidFill>
                  <a:srgbClr val="0000FF"/>
                </a:solidFill>
                <a:effectLst>
                  <a:outerShdw blurRad="38100" dist="38100" dir="2700000" algn="tl">
                    <a:srgbClr val="FFFFFF"/>
                  </a:outerShdw>
                </a:effectLst>
                <a:latin typeface="Times New Roman" pitchFamily="18" charset="0"/>
              </a:rPr>
              <a:t>HẬU - </a:t>
            </a:r>
            <a:r>
              <a:rPr lang="en-US" sz="3200" b="1" dirty="0">
                <a:solidFill>
                  <a:srgbClr val="0000FF"/>
                </a:solidFill>
                <a:effectLst>
                  <a:outerShdw blurRad="38100" dist="38100" dir="2700000" algn="tl">
                    <a:srgbClr val="FFFFFF"/>
                  </a:outerShdw>
                </a:effectLst>
                <a:latin typeface="Times New Roman" pitchFamily="18" charset="0"/>
              </a:rPr>
              <a:t>ĐẢM ĐANG</a:t>
            </a:r>
          </a:p>
        </p:txBody>
      </p:sp>
      <p:sp>
        <p:nvSpPr>
          <p:cNvPr id="15368" name="AutoShape 9">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3181803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checkerboard(across)">
                                      <p:cBhvr>
                                        <p:cTn id="7" dur="500"/>
                                        <p:tgtEl>
                                          <p:spTgt spid="198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8663"/>
                                        </p:tgtEl>
                                        <p:attrNameLst>
                                          <p:attrName>style.visibility</p:attrName>
                                        </p:attrNameLst>
                                      </p:cBhvr>
                                      <p:to>
                                        <p:strVal val="visible"/>
                                      </p:to>
                                    </p:set>
                                    <p:animEffect transition="in" filter="box(in)">
                                      <p:cBhvr>
                                        <p:cTn id="12"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endParaRPr lang="en-US" sz="5400">
              <a:solidFill>
                <a:srgbClr val="0000FF"/>
              </a:solidFill>
              <a:effectLst>
                <a:outerShdw blurRad="38100" dist="38100" dir="2700000" algn="tl">
                  <a:srgbClr val="000000"/>
                </a:outerShdw>
              </a:effectLst>
              <a:latin typeface="Times New Roman" pitchFamily="18" charset="0"/>
              <a:cs typeface="Times New Roman" pitchFamily="18" charset="0"/>
            </a:endParaRPr>
          </a:p>
        </p:txBody>
      </p:sp>
      <p:pic>
        <p:nvPicPr>
          <p:cNvPr id="198659"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WordArt 4"/>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5365" name="Oval 5"/>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6</a:t>
            </a:r>
          </a:p>
        </p:txBody>
      </p:sp>
      <p:sp>
        <p:nvSpPr>
          <p:cNvPr id="15366" name="Text Box 6"/>
          <p:cNvSpPr txBox="1">
            <a:spLocks noChangeArrowheads="1"/>
          </p:cNvSpPr>
          <p:nvPr/>
        </p:nvSpPr>
        <p:spPr bwMode="auto">
          <a:xfrm>
            <a:off x="1625601" y="1233488"/>
            <a:ext cx="84571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altLang="en-US" b="1" dirty="0" err="1" smtClean="0">
                <a:latin typeface="Times New Roman" pitchFamily="18" charset="0"/>
              </a:rPr>
              <a:t>Tiền</a:t>
            </a:r>
            <a:r>
              <a:rPr lang="en-US" altLang="en-US" b="1" dirty="0" smtClean="0">
                <a:latin typeface="Times New Roman" pitchFamily="18" charset="0"/>
              </a:rPr>
              <a:t> </a:t>
            </a:r>
            <a:r>
              <a:rPr lang="en-US" altLang="en-US" b="1" dirty="0" err="1" smtClean="0">
                <a:latin typeface="Times New Roman" pitchFamily="18" charset="0"/>
              </a:rPr>
              <a:t>thân</a:t>
            </a:r>
            <a:r>
              <a:rPr lang="en-US" altLang="en-US" b="1" dirty="0" smtClean="0">
                <a:latin typeface="Times New Roman" pitchFamily="18" charset="0"/>
              </a:rPr>
              <a:t> </a:t>
            </a:r>
            <a:r>
              <a:rPr lang="en-US" altLang="en-US" b="1" dirty="0" err="1" smtClean="0">
                <a:latin typeface="Times New Roman" pitchFamily="18" charset="0"/>
              </a:rPr>
              <a:t>hội</a:t>
            </a:r>
            <a:r>
              <a:rPr lang="en-US" altLang="en-US" b="1" dirty="0" smtClean="0">
                <a:latin typeface="Times New Roman" pitchFamily="18" charset="0"/>
              </a:rPr>
              <a:t> </a:t>
            </a:r>
            <a:r>
              <a:rPr lang="en-US" altLang="en-US" b="1" dirty="0" err="1" smtClean="0">
                <a:latin typeface="Times New Roman" pitchFamily="18" charset="0"/>
              </a:rPr>
              <a:t>liên</a:t>
            </a:r>
            <a:r>
              <a:rPr lang="en-US" altLang="en-US" b="1" dirty="0" smtClean="0">
                <a:latin typeface="Times New Roman" pitchFamily="18" charset="0"/>
              </a:rPr>
              <a:t> </a:t>
            </a:r>
            <a:r>
              <a:rPr lang="en-US" altLang="en-US" b="1" dirty="0" err="1" smtClean="0">
                <a:latin typeface="Times New Roman" pitchFamily="18" charset="0"/>
              </a:rPr>
              <a:t>hiệp</a:t>
            </a:r>
            <a:r>
              <a:rPr lang="en-US" altLang="en-US" b="1" dirty="0" smtClean="0">
                <a:latin typeface="Times New Roman" pitchFamily="18" charset="0"/>
              </a:rPr>
              <a:t> </a:t>
            </a:r>
            <a:r>
              <a:rPr lang="en-US" altLang="en-US" b="1" dirty="0" err="1" smtClean="0">
                <a:latin typeface="Times New Roman" pitchFamily="18" charset="0"/>
              </a:rPr>
              <a:t>phụ</a:t>
            </a:r>
            <a:r>
              <a:rPr lang="en-US" altLang="en-US" b="1" dirty="0" smtClean="0">
                <a:latin typeface="Times New Roman" pitchFamily="18" charset="0"/>
              </a:rPr>
              <a:t> </a:t>
            </a:r>
            <a:r>
              <a:rPr lang="en-US" altLang="en-US" b="1" dirty="0" err="1" smtClean="0">
                <a:latin typeface="Times New Roman" pitchFamily="18" charset="0"/>
              </a:rPr>
              <a:t>nữ</a:t>
            </a:r>
            <a:r>
              <a:rPr lang="en-US" altLang="en-US" b="1" dirty="0" smtClean="0">
                <a:latin typeface="Times New Roman" pitchFamily="18" charset="0"/>
              </a:rPr>
              <a:t> </a:t>
            </a:r>
            <a:r>
              <a:rPr lang="en-US" altLang="en-US" b="1" dirty="0" err="1" smtClean="0">
                <a:latin typeface="Times New Roman" pitchFamily="18" charset="0"/>
              </a:rPr>
              <a:t>Việt</a:t>
            </a:r>
            <a:r>
              <a:rPr lang="en-US" altLang="en-US" b="1" dirty="0" smtClean="0">
                <a:latin typeface="Times New Roman" pitchFamily="18" charset="0"/>
              </a:rPr>
              <a:t> Nam </a:t>
            </a:r>
            <a:r>
              <a:rPr lang="en-US" altLang="en-US" b="1" dirty="0" err="1" smtClean="0">
                <a:latin typeface="Times New Roman" pitchFamily="18" charset="0"/>
              </a:rPr>
              <a:t>có</a:t>
            </a:r>
            <a:r>
              <a:rPr lang="en-US" altLang="en-US" b="1" dirty="0" smtClean="0">
                <a:latin typeface="Times New Roman" pitchFamily="18" charset="0"/>
              </a:rPr>
              <a:t> </a:t>
            </a:r>
            <a:r>
              <a:rPr lang="en-US" altLang="en-US" b="1" dirty="0" err="1" smtClean="0">
                <a:latin typeface="Times New Roman" pitchFamily="18" charset="0"/>
              </a:rPr>
              <a:t>tên</a:t>
            </a:r>
            <a:r>
              <a:rPr lang="en-US" altLang="en-US" b="1" dirty="0" smtClean="0">
                <a:latin typeface="Times New Roman" pitchFamily="18" charset="0"/>
              </a:rPr>
              <a:t> </a:t>
            </a:r>
            <a:r>
              <a:rPr lang="en-US" altLang="en-US" b="1" dirty="0" err="1" smtClean="0">
                <a:latin typeface="Times New Roman" pitchFamily="18" charset="0"/>
              </a:rPr>
              <a:t>là</a:t>
            </a:r>
            <a:r>
              <a:rPr lang="en-US" altLang="en-US" b="1" dirty="0" smtClean="0">
                <a:latin typeface="Times New Roman" pitchFamily="18" charset="0"/>
              </a:rPr>
              <a:t> </a:t>
            </a:r>
            <a:r>
              <a:rPr lang="en-US" altLang="en-US" b="1" dirty="0" err="1" smtClean="0">
                <a:latin typeface="Times New Roman" pitchFamily="18" charset="0"/>
              </a:rPr>
              <a:t>gì</a:t>
            </a:r>
            <a:r>
              <a:rPr lang="en-US" altLang="en-US" b="1" dirty="0" smtClean="0">
                <a:latin typeface="Times New Roman" pitchFamily="18" charset="0"/>
              </a:rPr>
              <a:t> ?</a:t>
            </a:r>
            <a:endParaRPr lang="en-US" altLang="en-US" b="1" dirty="0">
              <a:latin typeface="Times New Roman" pitchFamily="18" charset="0"/>
            </a:endParaRPr>
          </a:p>
        </p:txBody>
      </p:sp>
      <p:sp>
        <p:nvSpPr>
          <p:cNvPr id="198663" name="Rectangle 7"/>
          <p:cNvSpPr>
            <a:spLocks noChangeArrowheads="1"/>
          </p:cNvSpPr>
          <p:nvPr/>
        </p:nvSpPr>
        <p:spPr bwMode="auto">
          <a:xfrm>
            <a:off x="2547257" y="2379305"/>
            <a:ext cx="73648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3200" b="1" dirty="0" smtClean="0">
                <a:solidFill>
                  <a:srgbClr val="0070C0"/>
                </a:solidFill>
                <a:latin typeface="Times New Roman" panose="02020603050405020304" pitchFamily="18" charset="0"/>
                <a:cs typeface="Times New Roman" panose="02020603050405020304" pitchFamily="18" charset="0"/>
              </a:rPr>
              <a:t>HỘI PHỤ NỮ PHẢN ĐẾ VIỆT NAM</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5368" name="AutoShape 9">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17377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checkerboard(across)">
                                      <p:cBhvr>
                                        <p:cTn id="7" dur="500"/>
                                        <p:tgtEl>
                                          <p:spTgt spid="198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8663"/>
                                        </p:tgtEl>
                                        <p:attrNameLst>
                                          <p:attrName>style.visibility</p:attrName>
                                        </p:attrNameLst>
                                      </p:cBhvr>
                                      <p:to>
                                        <p:strVal val="visible"/>
                                      </p:to>
                                    </p:set>
                                    <p:animEffect transition="in" filter="box(in)">
                                      <p:cBhvr>
                                        <p:cTn id="12"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Ý nghĩa lịch sử ngày thành lập Hội Liên hiệp phụ nữ Việt Nam 20/10 - Hội  liên hiệp phụ n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51913" cy="38903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ịch sử ngày thành lập Hội Liên hiệp phụ nữ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12" y="0"/>
            <a:ext cx="6240087" cy="3890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75624" y="4026604"/>
            <a:ext cx="9103823" cy="2123658"/>
          </a:xfrm>
          <a:prstGeom prst="rect">
            <a:avLst/>
          </a:prstGeom>
          <a:noFill/>
        </p:spPr>
        <p:txBody>
          <a:bodyPr wrap="square" rtlCol="0">
            <a:spAutoFit/>
          </a:bodyPr>
          <a:lstStyle/>
          <a:p>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20/10/1930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nữ</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phản</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 Nay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liên</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hiệp</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nữ</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58466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0" y="0"/>
            <a:ext cx="122428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endParaRPr lang="en-US" sz="5400">
              <a:solidFill>
                <a:srgbClr val="0000FF"/>
              </a:solidFill>
              <a:effectLst>
                <a:outerShdw blurRad="38100" dist="38100" dir="2700000" algn="tl">
                  <a:srgbClr val="000000"/>
                </a:outerShdw>
              </a:effectLst>
              <a:latin typeface="Times New Roman" pitchFamily="18" charset="0"/>
              <a:cs typeface="Times New Roman" pitchFamily="18" charset="0"/>
            </a:endParaRPr>
          </a:p>
        </p:txBody>
      </p:sp>
      <p:pic>
        <p:nvPicPr>
          <p:cNvPr id="198659"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WordArt 4"/>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5365" name="Oval 5"/>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a:t>
            </a:r>
            <a:r>
              <a:rPr lang="en-US" altLang="en-US" sz="1800" b="1" dirty="0" smtClean="0">
                <a:latin typeface="Times New Roman" pitchFamily="18" charset="0"/>
                <a:cs typeface="Times New Roman" pitchFamily="18" charset="0"/>
              </a:rPr>
              <a:t>7</a:t>
            </a:r>
            <a:endParaRPr lang="en-US" altLang="en-US" sz="1800" b="1" dirty="0">
              <a:latin typeface="Times New Roman" pitchFamily="18" charset="0"/>
              <a:cs typeface="Times New Roman" pitchFamily="18" charset="0"/>
            </a:endParaRPr>
          </a:p>
        </p:txBody>
      </p:sp>
      <p:sp>
        <p:nvSpPr>
          <p:cNvPr id="15366" name="Text Box 6"/>
          <p:cNvSpPr txBox="1">
            <a:spLocks noChangeArrowheads="1"/>
          </p:cNvSpPr>
          <p:nvPr/>
        </p:nvSpPr>
        <p:spPr bwMode="auto">
          <a:xfrm>
            <a:off x="1625601" y="1233488"/>
            <a:ext cx="8122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b="1" dirty="0" smtClean="0">
                <a:latin typeface="Times New Roman" panose="02020603050405020304" pitchFamily="18" charset="0"/>
                <a:cs typeface="Times New Roman" panose="02020603050405020304" pitchFamily="18" charset="0"/>
              </a:rPr>
              <a:t>Ai </a:t>
            </a:r>
            <a:r>
              <a:rPr lang="en-US" b="1" dirty="0" err="1" smtClean="0">
                <a:latin typeface="Times New Roman" panose="02020603050405020304" pitchFamily="18" charset="0"/>
                <a:cs typeface="Times New Roman" panose="02020603050405020304" pitchFamily="18" charset="0"/>
              </a:rPr>
              <a:t>là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người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phụ</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nữ</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đầu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hiệp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định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paris</a:t>
            </a:r>
            <a:r>
              <a:rPr lang="en-US" b="1" dirty="0" smtClean="0">
                <a:latin typeface="Times New Roman" panose="02020603050405020304" pitchFamily="18" charset="0"/>
                <a:cs typeface="Times New Roman" panose="02020603050405020304" pitchFamily="18" charset="0"/>
              </a:rPr>
              <a:t> ?</a:t>
            </a:r>
            <a:endParaRPr lang="en-US" altLang="en-US" b="1" dirty="0">
              <a:latin typeface="Times New Roman" panose="02020603050405020304" pitchFamily="18" charset="0"/>
              <a:cs typeface="Times New Roman" panose="02020603050405020304" pitchFamily="18" charset="0"/>
            </a:endParaRPr>
          </a:p>
        </p:txBody>
      </p:sp>
      <p:sp>
        <p:nvSpPr>
          <p:cNvPr id="198663" name="Rectangle 7"/>
          <p:cNvSpPr>
            <a:spLocks noChangeArrowheads="1"/>
          </p:cNvSpPr>
          <p:nvPr/>
        </p:nvSpPr>
        <p:spPr bwMode="auto">
          <a:xfrm>
            <a:off x="1117600" y="2313991"/>
            <a:ext cx="50568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3200" b="1" dirty="0" smtClean="0">
                <a:solidFill>
                  <a:srgbClr val="0070C0"/>
                </a:solidFill>
                <a:latin typeface="Times New Roman" panose="02020603050405020304" pitchFamily="18" charset="0"/>
                <a:cs typeface="Times New Roman" panose="02020603050405020304" pitchFamily="18" charset="0"/>
              </a:rPr>
              <a:t>BÀ NGUYỄN THỊ BÌNH</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5368" name="AutoShape 9">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036" y="1724051"/>
            <a:ext cx="5370512" cy="501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488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checkerboard(across)">
                                      <p:cBhvr>
                                        <p:cTn id="7" dur="500"/>
                                        <p:tgtEl>
                                          <p:spTgt spid="1986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98663"/>
                                        </p:tgtEl>
                                        <p:attrNameLst>
                                          <p:attrName>style.visibility</p:attrName>
                                        </p:attrNameLst>
                                      </p:cBhvr>
                                      <p:to>
                                        <p:strVal val="visible"/>
                                      </p:to>
                                    </p:set>
                                    <p:animEffect transition="in" filter="box(in)">
                                      <p:cBhvr>
                                        <p:cTn id="18"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0" y="0"/>
            <a:ext cx="12192000" cy="6858000"/>
          </a:xfrm>
          <a:prstGeom prst="rect">
            <a:avLst/>
          </a:prstGeom>
          <a:gradFill rotWithShape="1">
            <a:gsLst>
              <a:gs pos="0">
                <a:srgbClr val="FFFF99"/>
              </a:gs>
              <a:gs pos="100000">
                <a:srgbClr val="66CCFF"/>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endParaRPr lang="en-US" sz="5400">
              <a:solidFill>
                <a:srgbClr val="0000FF"/>
              </a:solidFill>
              <a:effectLst>
                <a:outerShdw blurRad="38100" dist="38100" dir="2700000" algn="tl">
                  <a:srgbClr val="000000"/>
                </a:outerShdw>
              </a:effectLst>
              <a:latin typeface="Times New Roman" pitchFamily="18" charset="0"/>
              <a:cs typeface="Times New Roman" pitchFamily="18" charset="0"/>
            </a:endParaRPr>
          </a:p>
        </p:txBody>
      </p:sp>
      <p:pic>
        <p:nvPicPr>
          <p:cNvPr id="198659" name="Picture 3"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19800"/>
            <a:ext cx="1046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WordArt 4"/>
          <p:cNvSpPr>
            <a:spLocks noChangeArrowheads="1" noChangeShapeType="1" noTextEdit="1"/>
          </p:cNvSpPr>
          <p:nvPr/>
        </p:nvSpPr>
        <p:spPr bwMode="auto">
          <a:xfrm>
            <a:off x="1016000" y="238126"/>
            <a:ext cx="102616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NGÀY THÀNH LẬP HỘI LIÊN HIỆP PHỤ NỮ VIỆT NAM</a:t>
            </a:r>
          </a:p>
        </p:txBody>
      </p:sp>
      <p:sp>
        <p:nvSpPr>
          <p:cNvPr id="15365" name="Oval 5"/>
          <p:cNvSpPr>
            <a:spLocks noChangeArrowheads="1"/>
          </p:cNvSpPr>
          <p:nvPr/>
        </p:nvSpPr>
        <p:spPr bwMode="auto">
          <a:xfrm>
            <a:off x="101600" y="914400"/>
            <a:ext cx="1016000" cy="533400"/>
          </a:xfrm>
          <a:prstGeom prst="ellipse">
            <a:avLst/>
          </a:prstGeom>
          <a:solidFill>
            <a:srgbClr val="F7FB5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altLang="en-US" sz="1800" b="1" dirty="0">
                <a:latin typeface="Times New Roman" pitchFamily="18" charset="0"/>
                <a:cs typeface="Times New Roman" pitchFamily="18" charset="0"/>
              </a:rPr>
              <a:t>CÂU 8</a:t>
            </a:r>
          </a:p>
        </p:txBody>
      </p:sp>
      <p:sp>
        <p:nvSpPr>
          <p:cNvPr id="15366" name="Text Box 6"/>
          <p:cNvSpPr txBox="1">
            <a:spLocks noChangeArrowheads="1"/>
          </p:cNvSpPr>
          <p:nvPr/>
        </p:nvSpPr>
        <p:spPr bwMode="auto">
          <a:xfrm>
            <a:off x="1625601" y="1233488"/>
            <a:ext cx="86276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b="1" dirty="0">
                <a:latin typeface="Times New Roman" panose="02020603050405020304" pitchFamily="18" charset="0"/>
                <a:cs typeface="Times New Roman" panose="02020603050405020304" pitchFamily="18" charset="0"/>
              </a:rPr>
              <a:t>Theo </a:t>
            </a:r>
            <a:r>
              <a:rPr lang="en-US" b="1" dirty="0" err="1">
                <a:latin typeface="Times New Roman" panose="02020603050405020304" pitchFamily="18" charset="0"/>
                <a:cs typeface="Times New Roman" panose="02020603050405020304" pitchFamily="18" charset="0"/>
              </a:rPr>
              <a:t>bạn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niệm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p>
        </p:txBody>
      </p:sp>
      <p:sp>
        <p:nvSpPr>
          <p:cNvPr id="198663" name="Rectangle 7"/>
          <p:cNvSpPr>
            <a:spLocks noChangeArrowheads="1"/>
          </p:cNvSpPr>
          <p:nvPr/>
        </p:nvSpPr>
        <p:spPr bwMode="auto">
          <a:xfrm>
            <a:off x="1940768" y="2677885"/>
            <a:ext cx="784704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en-US" sz="3200" b="1" dirty="0" smtClean="0">
                <a:solidFill>
                  <a:srgbClr val="0070C0"/>
                </a:solidFill>
                <a:latin typeface="Times New Roman" panose="02020603050405020304" pitchFamily="18" charset="0"/>
                <a:cs typeface="Times New Roman" panose="02020603050405020304" pitchFamily="18" charset="0"/>
              </a:rPr>
              <a:t>NAM NỮ ĐỀU CÓ QUYỀN LỢI VÀ NGHĨA VỤ NHƯ NHAU</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5368" name="AutoShape 9">
            <a:hlinkClick r:id="" action="ppaction://noaction" highlightClick="1"/>
          </p:cNvPr>
          <p:cNvSpPr>
            <a:spLocks noChangeArrowheads="1"/>
          </p:cNvSpPr>
          <p:nvPr/>
        </p:nvSpPr>
        <p:spPr bwMode="auto">
          <a:xfrm>
            <a:off x="11277600" y="6248400"/>
            <a:ext cx="914400" cy="6096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126670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checkerboard(across)">
                                      <p:cBhvr>
                                        <p:cTn id="7" dur="500"/>
                                        <p:tgtEl>
                                          <p:spTgt spid="198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8663"/>
                                        </p:tgtEl>
                                        <p:attrNameLst>
                                          <p:attrName>style.visibility</p:attrName>
                                        </p:attrNameLst>
                                      </p:cBhvr>
                                      <p:to>
                                        <p:strVal val="visible"/>
                                      </p:to>
                                    </p:set>
                                    <p:animEffect transition="in" filter="box(in)">
                                      <p:cBhvr>
                                        <p:cTn id="12"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3856" y="2355977"/>
            <a:ext cx="11372088" cy="4351338"/>
          </a:xfrm>
        </p:spPr>
        <p:txBody>
          <a:bodyPr/>
          <a:lstStyle/>
          <a:p>
            <a:endParaRPr lang="en-US" dirty="0"/>
          </a:p>
        </p:txBody>
      </p:sp>
      <p:pic>
        <p:nvPicPr>
          <p:cNvPr id="3080" name="Picture 8" descr="10 File PPT chủ đề 20/10 năm 2025 hay nhất - PowerPoint chủ đề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10"/>
            <a:ext cx="12192000" cy="6831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549561" y="699329"/>
            <a:ext cx="7449671" cy="1477328"/>
          </a:xfrm>
          <a:prstGeom prst="rect">
            <a:avLst/>
          </a:prstGeom>
          <a:noFill/>
        </p:spPr>
        <p:txBody>
          <a:bodyPr wrap="square" rtlCol="0">
            <a:spAutoFit/>
          </a:bodyPr>
          <a:lstStyle/>
          <a:p>
            <a:pPr algn="ctr"/>
            <a:r>
              <a:rPr lang="en-US" sz="3600" b="1" i="1" dirty="0" err="1" smtClean="0">
                <a:latin typeface="Times New Roman" panose="02020603050405020304" pitchFamily="18" charset="0"/>
                <a:cs typeface="Times New Roman" panose="02020603050405020304" pitchFamily="18" charset="0"/>
              </a:rPr>
              <a:t>Chúc</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mừng</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ngày</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phự</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nữ</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Việt</a:t>
            </a:r>
            <a:r>
              <a:rPr lang="en-US" sz="3600" b="1" i="1" dirty="0" smtClean="0">
                <a:latin typeface="Times New Roman" panose="02020603050405020304" pitchFamily="18" charset="0"/>
                <a:cs typeface="Times New Roman" panose="02020603050405020304" pitchFamily="18" charset="0"/>
              </a:rPr>
              <a:t> Nam</a:t>
            </a:r>
          </a:p>
          <a:p>
            <a:pPr algn="ctr"/>
            <a:r>
              <a:rPr lang="en-US" sz="3600" b="1" i="1" dirty="0" smtClean="0">
                <a:latin typeface="Times New Roman" panose="02020603050405020304" pitchFamily="18" charset="0"/>
                <a:cs typeface="Times New Roman" panose="02020603050405020304" pitchFamily="18" charset="0"/>
              </a:rPr>
              <a:t>20-10</a:t>
            </a:r>
          </a:p>
          <a:p>
            <a:pPr algn="just"/>
            <a:endParaRPr lang="en-US" dirty="0"/>
          </a:p>
        </p:txBody>
      </p:sp>
      <p:sp>
        <p:nvSpPr>
          <p:cNvPr id="14" name="TextBox 13"/>
          <p:cNvSpPr txBox="1"/>
          <p:nvPr/>
        </p:nvSpPr>
        <p:spPr>
          <a:xfrm>
            <a:off x="2549561" y="1757083"/>
            <a:ext cx="7207623" cy="1477328"/>
          </a:xfrm>
          <a:prstGeom prst="rect">
            <a:avLst/>
          </a:prstGeom>
          <a:noFill/>
        </p:spPr>
        <p:txBody>
          <a:bodyPr wrap="square" rtlCol="0">
            <a:spAutoFit/>
          </a:bodyPr>
          <a:lstStyle/>
          <a:p>
            <a:r>
              <a:rPr lang="vi-VN" b="1" i="1" dirty="0">
                <a:latin typeface="+mj-lt"/>
              </a:rPr>
              <a:t>Ngày 20/10 này, con muốn dành cho mẹ lời chúc đặc biệt nhất. Con mong mẹ sẽ luôn vui vẻ, mạnh khỏe để chúng con được sống trong vòng tay yêu thương và những lời dạy dỗ quý báu. Con hứa với mẹ sẽ nỗ lực học tập để có tương lai tốt đẹp và sống tốt hơn để không làm mẹ buồn lòng</a:t>
            </a:r>
            <a:r>
              <a:rPr lang="vi-VN" b="1" i="1" dirty="0" smtClean="0">
                <a:latin typeface="+mj-lt"/>
              </a:rPr>
              <a:t>.</a:t>
            </a:r>
            <a:r>
              <a:rPr lang="en-US" b="1" i="1" dirty="0" smtClean="0">
                <a:latin typeface="+mj-lt"/>
              </a:rPr>
              <a:t> </a:t>
            </a:r>
            <a:r>
              <a:rPr lang="en-US" b="1" i="1" dirty="0" err="1" smtClean="0">
                <a:latin typeface="Times New Roman" panose="02020603050405020304" pitchFamily="18" charset="0"/>
                <a:cs typeface="Times New Roman" panose="02020603050405020304" pitchFamily="18" charset="0"/>
              </a:rPr>
              <a:t>Chúc</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mẹ</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một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ngày</a:t>
            </a:r>
            <a:r>
              <a:rPr lang="en-US" b="1" i="1" dirty="0" smtClean="0">
                <a:latin typeface="Times New Roman" panose="02020603050405020304" pitchFamily="18" charset="0"/>
                <a:cs typeface="Times New Roman" panose="02020603050405020304" pitchFamily="18" charset="0"/>
              </a:rPr>
              <a:t> 20-10 </a:t>
            </a:r>
            <a:r>
              <a:rPr lang="en-US" b="1" i="1" dirty="0" err="1" smtClean="0">
                <a:latin typeface="Times New Roman" panose="02020603050405020304" pitchFamily="18" charset="0"/>
                <a:cs typeface="Times New Roman" panose="02020603050405020304" pitchFamily="18" charset="0"/>
              </a:rPr>
              <a:t>vui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vẻ</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mạnh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khoẻ</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593937" y="3371640"/>
            <a:ext cx="7004126" cy="923330"/>
          </a:xfrm>
          <a:prstGeom prst="rect">
            <a:avLst/>
          </a:prstGeom>
          <a:noFill/>
        </p:spPr>
        <p:txBody>
          <a:bodyPr wrap="square" rtlCol="0">
            <a:spAutoFit/>
          </a:bodyPr>
          <a:lstStyle/>
          <a:p>
            <a:r>
              <a:rPr lang="vi-VN" b="1" i="1" dirty="0">
                <a:latin typeface="+mj-lt"/>
              </a:rPr>
              <a:t>Em xin kính chúc các cô giáo ngày 20/10 thêm sức khỏe để dạy dỗ cho các em những lứa học sinh tiếp bước vào đời trở thành con người có ích cho Xã hội, có tài góp sức xây dựng đất nước.</a:t>
            </a:r>
            <a:endParaRPr lang="en-US" b="1" i="1" dirty="0">
              <a:latin typeface=".VnBodoniH" panose="020B7200000000000000" pitchFamily="34" charset="0"/>
            </a:endParaRPr>
          </a:p>
        </p:txBody>
      </p:sp>
    </p:spTree>
    <p:extLst>
      <p:ext uri="{BB962C8B-B14F-4D97-AF65-F5344CB8AC3E}">
        <p14:creationId xmlns:p14="http://schemas.microsoft.com/office/powerpoint/2010/main" val="78373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673" y="0"/>
            <a:ext cx="123136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3320" y="30589"/>
            <a:ext cx="10747369" cy="769441"/>
          </a:xfrm>
          <a:prstGeom prst="rect">
            <a:avLst/>
          </a:prstGeom>
          <a:noFill/>
        </p:spPr>
        <p:txBody>
          <a:bodyPr wrap="square" rtlCol="0">
            <a:spAutoFit/>
          </a:bodyPr>
          <a:lstStyle/>
          <a:p>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1. </a:t>
            </a:r>
            <a:r>
              <a:rPr lang="en-US" sz="4400" b="1" i="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gốc</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b="1" i="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nghĩa</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a:t>
            </a:r>
            <a:r>
              <a:rPr lang="vi-VN"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gày 20/1</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0</a:t>
            </a:r>
            <a:endParaRPr lang="en-US" sz="44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43320" y="1055019"/>
            <a:ext cx="10497926" cy="1569660"/>
          </a:xfrm>
          <a:prstGeom prst="rect">
            <a:avLst/>
          </a:prstGeom>
          <a:noFill/>
        </p:spPr>
        <p:txBody>
          <a:bodyPr wrap="square" rtlCol="0">
            <a:spAutoFit/>
          </a:bodyPr>
          <a:lstStyle/>
          <a:p>
            <a:r>
              <a:rPr lang="vi-VN" sz="3200" dirty="0" smtClean="0">
                <a:solidFill>
                  <a:srgbClr val="FF0000"/>
                </a:solidFill>
                <a:latin typeface="Times New Roman" panose="02020603050405020304" pitchFamily="18" charset="0"/>
                <a:cs typeface="Times New Roman" panose="02020603050405020304" pitchFamily="18" charset="0"/>
              </a:rPr>
              <a:t>- Ngày </a:t>
            </a:r>
            <a:r>
              <a:rPr lang="vi-VN" sz="3200" dirty="0">
                <a:solidFill>
                  <a:srgbClr val="FF0000"/>
                </a:solidFill>
                <a:latin typeface="Times New Roman" panose="02020603050405020304" pitchFamily="18" charset="0"/>
                <a:cs typeface="Times New Roman" panose="02020603050405020304" pitchFamily="18" charset="0"/>
              </a:rPr>
              <a:t>20 tháng 10 năm 1930, Hội Liên hiệp Phụ nữ Việt Nam chính thức được thành lập, đánh dấu một bước ngoặt quan trọng trong phong trào phụ nữ nước ta.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86254" y="2536051"/>
            <a:ext cx="10497926" cy="2062103"/>
          </a:xfrm>
          <a:prstGeom prst="rect">
            <a:avLst/>
          </a:prstGeom>
          <a:noFill/>
        </p:spPr>
        <p:txBody>
          <a:bodyPr wrap="square" rtlCol="0">
            <a:spAutoFit/>
          </a:bodyPr>
          <a:lstStyle/>
          <a:p>
            <a:r>
              <a:rPr lang="vi-VN" sz="3200" dirty="0" smtClean="0">
                <a:solidFill>
                  <a:schemeClr val="accent6">
                    <a:lumMod val="50000"/>
                  </a:schemeClr>
                </a:solidFill>
                <a:latin typeface="Times New Roman" panose="02020603050405020304" pitchFamily="18" charset="0"/>
                <a:cs typeface="Times New Roman" panose="02020603050405020304" pitchFamily="18" charset="0"/>
              </a:rPr>
              <a:t>- Ngày </a:t>
            </a:r>
            <a:r>
              <a:rPr lang="vi-VN" sz="3200" dirty="0">
                <a:solidFill>
                  <a:schemeClr val="accent6">
                    <a:lumMod val="50000"/>
                  </a:schemeClr>
                </a:solidFill>
                <a:latin typeface="Times New Roman" panose="02020603050405020304" pitchFamily="18" charset="0"/>
                <a:cs typeface="Times New Roman" panose="02020603050405020304" pitchFamily="18" charset="0"/>
              </a:rPr>
              <a:t>20/10 hằng năm được chọn là </a:t>
            </a:r>
            <a:r>
              <a:rPr lang="vi-VN" sz="3200" b="1" i="1" dirty="0">
                <a:solidFill>
                  <a:schemeClr val="accent6">
                    <a:lumMod val="50000"/>
                  </a:schemeClr>
                </a:solidFill>
                <a:latin typeface="Times New Roman" panose="02020603050405020304" pitchFamily="18" charset="0"/>
                <a:cs typeface="Times New Roman" panose="02020603050405020304" pitchFamily="18" charset="0"/>
              </a:rPr>
              <a:t>Ngày Phụ nữ Việt Nam</a:t>
            </a:r>
            <a:r>
              <a:rPr lang="vi-VN" sz="3200" i="1" dirty="0">
                <a:solidFill>
                  <a:schemeClr val="accent6">
                    <a:lumMod val="50000"/>
                  </a:schemeClr>
                </a:solidFill>
                <a:latin typeface="Times New Roman" panose="02020603050405020304" pitchFamily="18" charset="0"/>
                <a:cs typeface="Times New Roman" panose="02020603050405020304" pitchFamily="18" charset="0"/>
              </a:rPr>
              <a:t> </a:t>
            </a:r>
            <a:r>
              <a:rPr lang="vi-VN" sz="3200" dirty="0">
                <a:solidFill>
                  <a:schemeClr val="accent6">
                    <a:lumMod val="50000"/>
                  </a:schemeClr>
                </a:solidFill>
                <a:latin typeface="Times New Roman" panose="02020603050405020304" pitchFamily="18" charset="0"/>
                <a:cs typeface="Times New Roman" panose="02020603050405020304" pitchFamily="18" charset="0"/>
              </a:rPr>
              <a:t>– ngày tôn vinh và tri ân những người phụ nữ Việt Nam anh hùng, bất khuất, trung hậu, đảm đang.</a:t>
            </a:r>
            <a:br>
              <a:rPr lang="vi-VN" sz="3200" dirty="0">
                <a:solidFill>
                  <a:schemeClr val="accent6">
                    <a:lumMod val="50000"/>
                  </a:schemeClr>
                </a:solidFill>
                <a:latin typeface="Times New Roman" panose="02020603050405020304" pitchFamily="18" charset="0"/>
                <a:cs typeface="Times New Roman" panose="02020603050405020304" pitchFamily="18" charset="0"/>
              </a:rPr>
            </a:b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70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8250" y="1965325"/>
            <a:ext cx="9076768" cy="1325563"/>
          </a:xfrm>
        </p:spPr>
        <p:txBody>
          <a:bodyPr/>
          <a:lstStyle/>
          <a:p>
            <a:endParaRPr lang="en-US" dirty="0"/>
          </a:p>
        </p:txBody>
      </p:sp>
      <p:pic>
        <p:nvPicPr>
          <p:cNvPr id="4098" name="Picture 2" descr="Kỷ niệm 93 năm thành lập Hội Liên hiệp Phụ nữ Việt Nam (2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5622" cy="31920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ẻ đẹp người phụ nữ Việt trong chiến tranh qua ảnh nghệ thuật | Phụ san Đời  sống Gia đình | BÁO PHỤ NỮ THỦ ĐÔ - CƠ QUAN NGÔN LUẬN CỦ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55622" y="0"/>
            <a:ext cx="3050003"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45236" y="1413164"/>
            <a:ext cx="184731" cy="369332"/>
          </a:xfrm>
          <a:prstGeom prst="rect">
            <a:avLst/>
          </a:prstGeom>
          <a:noFill/>
        </p:spPr>
        <p:txBody>
          <a:bodyPr wrap="none" rtlCol="0">
            <a:spAutoFit/>
          </a:bodyPr>
          <a:lstStyle/>
          <a:p>
            <a:endParaRPr lang="en-US" dirty="0"/>
          </a:p>
        </p:txBody>
      </p:sp>
      <p:pic>
        <p:nvPicPr>
          <p:cNvPr id="4104" name="Picture 8" descr="Phụ nữ Thái Bình: Anh dũng thời chiến, đảm đang thời bình - Báo Thái Bình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625" y="0"/>
            <a:ext cx="4686375"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930" y="8621424"/>
            <a:ext cx="2176523" cy="2310938"/>
          </a:xfrm>
          <a:prstGeom prst="rect">
            <a:avLst/>
          </a:prstGeom>
          <a:noFill/>
        </p:spPr>
        <p:txBody>
          <a:bodyPr wrap="square" rtlCol="0">
            <a:spAutoFit/>
          </a:bodyPr>
          <a:lstStyle/>
          <a:p>
            <a:endParaRPr lang="en-US" dirty="0"/>
          </a:p>
        </p:txBody>
      </p:sp>
      <p:pic>
        <p:nvPicPr>
          <p:cNvPr id="4106" name="Picture 10" descr="Vẻ bất khuất của phụ nữ Việt thời chiến - Cổng Thông Tin Hội Liên hiệp Phụ  nữ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92087"/>
            <a:ext cx="4455622" cy="3762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974757" y="9259860"/>
            <a:ext cx="2261062" cy="1945178"/>
          </a:xfrm>
          <a:prstGeom prst="rect">
            <a:avLst/>
          </a:prstGeom>
          <a:noFill/>
        </p:spPr>
        <p:txBody>
          <a:bodyPr wrap="square" rtlCol="0">
            <a:spAutoFit/>
          </a:bodyPr>
          <a:lstStyle/>
          <a:p>
            <a:endParaRPr lang="en-US" dirty="0"/>
          </a:p>
        </p:txBody>
      </p:sp>
      <p:pic>
        <p:nvPicPr>
          <p:cNvPr id="4108" name="Picture 12" descr="Vẻ đẹp bất khuất của phụ nữ Việt Nam thời chiế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2516" y="2782512"/>
            <a:ext cx="6667500" cy="417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990109" y="4160924"/>
            <a:ext cx="3992969" cy="2793539"/>
          </a:xfrm>
          <a:prstGeom prst="rect">
            <a:avLst/>
          </a:prstGeom>
        </p:spPr>
      </p:pic>
    </p:spTree>
    <p:extLst>
      <p:ext uri="{BB962C8B-B14F-4D97-AF65-F5344CB8AC3E}">
        <p14:creationId xmlns:p14="http://schemas.microsoft.com/office/powerpoint/2010/main" val="20768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673" y="0"/>
            <a:ext cx="123136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3320" y="30589"/>
            <a:ext cx="10747369" cy="769441"/>
          </a:xfrm>
          <a:prstGeom prst="rect">
            <a:avLst/>
          </a:prstGeom>
          <a:noFill/>
        </p:spPr>
        <p:txBody>
          <a:bodyPr wrap="square" rtlCol="0">
            <a:spAutoFit/>
          </a:bodyPr>
          <a:lstStyle/>
          <a:p>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1. </a:t>
            </a:r>
            <a:r>
              <a:rPr lang="en-US" sz="4400" b="1" i="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gốc</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b="1" i="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nghĩa</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a:t>
            </a:r>
            <a:r>
              <a:rPr lang="vi-VN"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gày 20/1</a:t>
            </a:r>
            <a:r>
              <a:rPr lang="en-US" sz="4400" b="1" i="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0</a:t>
            </a:r>
            <a:endParaRPr lang="en-US" sz="44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43320" y="1055019"/>
            <a:ext cx="10497926" cy="1569660"/>
          </a:xfrm>
          <a:prstGeom prst="rect">
            <a:avLst/>
          </a:prstGeom>
          <a:noFill/>
        </p:spPr>
        <p:txBody>
          <a:bodyPr wrap="square" rtlCol="0">
            <a:spAutoFit/>
          </a:bodyPr>
          <a:lstStyle/>
          <a:p>
            <a:r>
              <a:rPr lang="vi-VN" sz="3200" dirty="0" smtClean="0">
                <a:solidFill>
                  <a:srgbClr val="FF0000"/>
                </a:solidFill>
                <a:latin typeface="Times New Roman" panose="02020603050405020304" pitchFamily="18" charset="0"/>
                <a:cs typeface="Times New Roman" panose="02020603050405020304" pitchFamily="18" charset="0"/>
              </a:rPr>
              <a:t>- Ngày </a:t>
            </a:r>
            <a:r>
              <a:rPr lang="vi-VN" sz="3200" dirty="0">
                <a:solidFill>
                  <a:srgbClr val="FF0000"/>
                </a:solidFill>
                <a:latin typeface="Times New Roman" panose="02020603050405020304" pitchFamily="18" charset="0"/>
                <a:cs typeface="Times New Roman" panose="02020603050405020304" pitchFamily="18" charset="0"/>
              </a:rPr>
              <a:t>20 tháng 10 năm 1930, Hội Liên hiệp Phụ nữ Việt Nam chính thức được thành lập, đánh dấu một bước ngoặt quan trọng trong phong trào phụ nữ nước ta.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86254" y="2536051"/>
            <a:ext cx="10497926" cy="2062103"/>
          </a:xfrm>
          <a:prstGeom prst="rect">
            <a:avLst/>
          </a:prstGeom>
          <a:noFill/>
        </p:spPr>
        <p:txBody>
          <a:bodyPr wrap="square" rtlCol="0">
            <a:spAutoFit/>
          </a:bodyPr>
          <a:lstStyle/>
          <a:p>
            <a:r>
              <a:rPr lang="vi-VN" sz="3200" dirty="0" smtClean="0">
                <a:solidFill>
                  <a:schemeClr val="accent6">
                    <a:lumMod val="50000"/>
                  </a:schemeClr>
                </a:solidFill>
                <a:latin typeface="Times New Roman" panose="02020603050405020304" pitchFamily="18" charset="0"/>
                <a:cs typeface="Times New Roman" panose="02020603050405020304" pitchFamily="18" charset="0"/>
              </a:rPr>
              <a:t>- Ngày </a:t>
            </a:r>
            <a:r>
              <a:rPr lang="vi-VN" sz="3200" dirty="0">
                <a:solidFill>
                  <a:schemeClr val="accent6">
                    <a:lumMod val="50000"/>
                  </a:schemeClr>
                </a:solidFill>
                <a:latin typeface="Times New Roman" panose="02020603050405020304" pitchFamily="18" charset="0"/>
                <a:cs typeface="Times New Roman" panose="02020603050405020304" pitchFamily="18" charset="0"/>
              </a:rPr>
              <a:t>20/10 hằng năm được chọn là </a:t>
            </a:r>
            <a:r>
              <a:rPr lang="vi-VN" sz="3200" b="1" i="1" dirty="0">
                <a:solidFill>
                  <a:schemeClr val="accent6">
                    <a:lumMod val="50000"/>
                  </a:schemeClr>
                </a:solidFill>
                <a:latin typeface="Times New Roman" panose="02020603050405020304" pitchFamily="18" charset="0"/>
                <a:cs typeface="Times New Roman" panose="02020603050405020304" pitchFamily="18" charset="0"/>
              </a:rPr>
              <a:t>Ngày Phụ nữ Việt Nam</a:t>
            </a:r>
            <a:r>
              <a:rPr lang="vi-VN" sz="3200" i="1" dirty="0">
                <a:solidFill>
                  <a:schemeClr val="accent6">
                    <a:lumMod val="50000"/>
                  </a:schemeClr>
                </a:solidFill>
                <a:latin typeface="Times New Roman" panose="02020603050405020304" pitchFamily="18" charset="0"/>
                <a:cs typeface="Times New Roman" panose="02020603050405020304" pitchFamily="18" charset="0"/>
              </a:rPr>
              <a:t> </a:t>
            </a:r>
            <a:r>
              <a:rPr lang="vi-VN" sz="3200" dirty="0">
                <a:solidFill>
                  <a:schemeClr val="accent6">
                    <a:lumMod val="50000"/>
                  </a:schemeClr>
                </a:solidFill>
                <a:latin typeface="Times New Roman" panose="02020603050405020304" pitchFamily="18" charset="0"/>
                <a:cs typeface="Times New Roman" panose="02020603050405020304" pitchFamily="18" charset="0"/>
              </a:rPr>
              <a:t>– ngày tôn vinh và tri ân những người phụ nữ Việt Nam anh hùng, bất khuất, trung hậu, đảm đang.</a:t>
            </a:r>
            <a:br>
              <a:rPr lang="vi-VN" sz="3200" dirty="0">
                <a:solidFill>
                  <a:schemeClr val="accent6">
                    <a:lumMod val="50000"/>
                  </a:schemeClr>
                </a:solidFill>
                <a:latin typeface="Times New Roman" panose="02020603050405020304" pitchFamily="18" charset="0"/>
                <a:cs typeface="Times New Roman" panose="02020603050405020304" pitchFamily="18" charset="0"/>
              </a:rPr>
            </a:b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43320" y="4093718"/>
            <a:ext cx="10742341" cy="2062103"/>
          </a:xfrm>
          <a:prstGeom prst="rect">
            <a:avLst/>
          </a:prstGeom>
          <a:noFill/>
        </p:spPr>
        <p:txBody>
          <a:bodyPr wrap="square" rtlCol="0">
            <a:spAutoFit/>
          </a:bodyPr>
          <a:lstStyle/>
          <a:p>
            <a:r>
              <a:rPr lang="vi-VN" sz="3200" dirty="0" smtClean="0">
                <a:solidFill>
                  <a:srgbClr val="7030A0"/>
                </a:solidFill>
                <a:latin typeface="Times New Roman" panose="02020603050405020304" pitchFamily="18" charset="0"/>
                <a:cs typeface="Times New Roman" panose="02020603050405020304" pitchFamily="18" charset="0"/>
              </a:rPr>
              <a:t>- Ngày </a:t>
            </a:r>
            <a:r>
              <a:rPr lang="vi-VN" sz="3200" dirty="0">
                <a:solidFill>
                  <a:srgbClr val="7030A0"/>
                </a:solidFill>
                <a:latin typeface="Times New Roman" panose="02020603050405020304" pitchFamily="18" charset="0"/>
                <a:cs typeface="Times New Roman" panose="02020603050405020304" pitchFamily="18" charset="0"/>
              </a:rPr>
              <a:t>20/10 không chỉ là lời nhắc nhở về truyền thống quý báu của phụ nữ Việt Nam qua các thời kỳ, mà còn là cơ hội để khẳng định vai trò, vị thế ngày càng quan trọng của họ trong sự nghiệp xây dựng và phát triển đất nước.</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81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AppData\Local\Temp\{FB45A67B-B8AF-46E5-B400-B77462AC5409}.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526"/>
            <a:ext cx="12220670" cy="6994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04808" y="2542616"/>
            <a:ext cx="7661190" cy="830997"/>
          </a:xfrm>
          <a:prstGeom prst="rect">
            <a:avLst/>
          </a:prstGeom>
          <a:noFill/>
        </p:spPr>
        <p:txBody>
          <a:bodyPr wrap="square" rtlCol="0">
            <a:spAutoFit/>
          </a:bodyPr>
          <a:lstStyle/>
          <a:p>
            <a:pPr algn="ctr"/>
            <a:r>
              <a:rPr lang="en-US" sz="4800" b="1" i="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4800" b="1" i="1" dirty="0" err="1" smtClean="0">
                <a:solidFill>
                  <a:schemeClr val="accent6">
                    <a:lumMod val="75000"/>
                  </a:schemeClr>
                </a:solidFill>
                <a:latin typeface="Times New Roman" panose="02020603050405020304" pitchFamily="18" charset="0"/>
                <a:cs typeface="Times New Roman" panose="02020603050405020304" pitchFamily="18" charset="0"/>
              </a:rPr>
              <a:t>Vai</a:t>
            </a:r>
            <a:r>
              <a:rPr lang="en-US" sz="48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800" b="1" i="1" dirty="0" err="1" smtClean="0">
                <a:solidFill>
                  <a:schemeClr val="accent6">
                    <a:lumMod val="75000"/>
                  </a:schemeClr>
                </a:solidFill>
                <a:latin typeface="Times New Roman" panose="02020603050405020304" pitchFamily="18" charset="0"/>
                <a:cs typeface="Times New Roman" panose="02020603050405020304" pitchFamily="18" charset="0"/>
              </a:rPr>
              <a:t>trò</a:t>
            </a:r>
            <a:r>
              <a:rPr lang="en-US" sz="48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800" b="1" i="1"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48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800" b="1" i="1" dirty="0" err="1" smtClean="0">
                <a:solidFill>
                  <a:schemeClr val="accent6">
                    <a:lumMod val="75000"/>
                  </a:schemeClr>
                </a:solidFill>
                <a:latin typeface="Times New Roman" panose="02020603050405020304" pitchFamily="18" charset="0"/>
                <a:cs typeface="Times New Roman" panose="02020603050405020304" pitchFamily="18" charset="0"/>
              </a:rPr>
              <a:t>người</a:t>
            </a:r>
            <a:r>
              <a:rPr lang="en-US" sz="48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800" b="1" i="1" dirty="0" err="1" smtClean="0">
                <a:solidFill>
                  <a:schemeClr val="accent6">
                    <a:lumMod val="75000"/>
                  </a:schemeClr>
                </a:solidFill>
                <a:latin typeface="Times New Roman" panose="02020603050405020304" pitchFamily="18" charset="0"/>
                <a:cs typeface="Times New Roman" panose="02020603050405020304" pitchFamily="18" charset="0"/>
              </a:rPr>
              <a:t>phụ</a:t>
            </a:r>
            <a:r>
              <a:rPr lang="en-US" sz="48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800" b="1" i="1" dirty="0" err="1" smtClean="0">
                <a:solidFill>
                  <a:schemeClr val="accent6">
                    <a:lumMod val="75000"/>
                  </a:schemeClr>
                </a:solidFill>
                <a:latin typeface="Times New Roman" panose="02020603050405020304" pitchFamily="18" charset="0"/>
                <a:cs typeface="Times New Roman" panose="02020603050405020304" pitchFamily="18" charset="0"/>
              </a:rPr>
              <a:t>nữ</a:t>
            </a:r>
            <a:endParaRPr lang="en-US" sz="4800" b="1" i="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175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Download miễn phí Hình nền PowerPoint lịch sử đẹp Được chia sẻ nhiều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799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5705" y="2473461"/>
            <a:ext cx="9923933" cy="2215991"/>
          </a:xfrm>
          <a:prstGeom prst="rect">
            <a:avLst/>
          </a:prstGeom>
          <a:noFill/>
        </p:spPr>
        <p:txBody>
          <a:bodyPr wrap="square" rtlCol="0">
            <a:spAutoFit/>
          </a:bodyPr>
          <a:lstStyle/>
          <a:p>
            <a:r>
              <a:rPr lang="en-US" sz="13800" b="1" i="1" dirty="0" err="1" smtClean="0">
                <a:latin typeface="Times New Roman" panose="02020603050405020304" pitchFamily="18" charset="0"/>
                <a:cs typeface="Times New Roman" panose="02020603050405020304" pitchFamily="18" charset="0"/>
              </a:rPr>
              <a:t>Phụ</a:t>
            </a:r>
            <a:r>
              <a:rPr lang="en-US" sz="13800" b="1" i="1" dirty="0" smtClean="0">
                <a:latin typeface="Times New Roman" panose="02020603050405020304" pitchFamily="18" charset="0"/>
                <a:cs typeface="Times New Roman" panose="02020603050405020304" pitchFamily="18" charset="0"/>
              </a:rPr>
              <a:t> </a:t>
            </a:r>
            <a:r>
              <a:rPr lang="en-US" sz="13800" b="1" i="1" dirty="0" err="1" smtClean="0">
                <a:latin typeface="Times New Roman" panose="02020603050405020304" pitchFamily="18" charset="0"/>
                <a:cs typeface="Times New Roman" panose="02020603050405020304" pitchFamily="18" charset="0"/>
              </a:rPr>
              <a:t>nữ</a:t>
            </a:r>
            <a:r>
              <a:rPr lang="en-US" sz="13800" b="1" i="1" dirty="0" smtClean="0">
                <a:latin typeface="Times New Roman" panose="02020603050405020304" pitchFamily="18" charset="0"/>
                <a:cs typeface="Times New Roman" panose="02020603050405020304" pitchFamily="18" charset="0"/>
              </a:rPr>
              <a:t> </a:t>
            </a:r>
            <a:r>
              <a:rPr lang="en-US" sz="13800" b="1" i="1" dirty="0" err="1" smtClean="0">
                <a:latin typeface="Times New Roman" panose="02020603050405020304" pitchFamily="18" charset="0"/>
                <a:cs typeface="Times New Roman" panose="02020603050405020304" pitchFamily="18" charset="0"/>
              </a:rPr>
              <a:t>xưa</a:t>
            </a:r>
            <a:endParaRPr lang="en-US" sz="13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507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5" y="1977794"/>
            <a:ext cx="10515600" cy="1325563"/>
          </a:xfrm>
        </p:spPr>
        <p:txBody>
          <a:bodyPr/>
          <a:lstStyle/>
          <a:p>
            <a:endParaRPr lang="en-US" dirty="0"/>
          </a:p>
        </p:txBody>
      </p:sp>
      <p:pic>
        <p:nvPicPr>
          <p:cNvPr id="8194" name="Picture 2" descr="Những đóng góp to lớn của phụ nữ Việt Nam trong Chiến dịch Điện Biên Ph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1" y="3546088"/>
            <a:ext cx="6015605" cy="329663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hụ nữ trong chiến dịch Điện Biên Phủ"/>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52161" y="3334215"/>
            <a:ext cx="6339840" cy="352378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dmin\AppData\Local\Temp\{D8F44098-A700-40D7-8E89-58074DBC1D15}.t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634" y="0"/>
            <a:ext cx="6393365" cy="33342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Users\Admin\AppData\Local\Temp\{6C360107-8954-43D3-B220-8F0283F85613}.tmp"/>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51" y="15875"/>
            <a:ext cx="5923846" cy="353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7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1064</Words>
  <Application>Microsoft Office PowerPoint</Application>
  <PresentationFormat>Custom</PresentationFormat>
  <Paragraphs>83</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dưới đây mô tả cuộc khởi nghĩa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48</cp:revision>
  <dcterms:created xsi:type="dcterms:W3CDTF">2025-09-28T08:53:41Z</dcterms:created>
  <dcterms:modified xsi:type="dcterms:W3CDTF">2025-10-13T00:33:42Z</dcterms:modified>
</cp:coreProperties>
</file>